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3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notesSlides/_rels/notesSlide56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70.xml.rels" ContentType="application/vnd.openxmlformats-package.relationships+xml"/>
  <Override PartName="/ppt/notesSlides/_rels/notesSlide69.xml.rels" ContentType="application/vnd.openxmlformats-package.relationships+xml"/>
  <Override PartName="/ppt/notesSlides/_rels/notesSlide6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71.xml.rels" ContentType="application/vnd.openxmlformats-package.relationships+xml"/>
  <Override PartName="/ppt/notesSlides/_rels/notesSlide8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68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72.xml.rels" ContentType="application/vnd.openxmlformats-package.relationships+xml"/>
  <Override PartName="/ppt/notesSlides/_rels/notesSlide65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57.xml.rels" ContentType="application/vnd.openxmlformats-package.relationships+xml"/>
  <Override PartName="/ppt/notesSlides/notesSlide6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6.xml" ContentType="application/vnd.openxmlformats-officedocument.presentationml.notesSlid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9.png" ContentType="image/png"/>
  <Override PartName="/ppt/media/media55.mp4" ContentType="video/mp4"/>
  <Override PartName="/ppt/media/image35.jpeg" ContentType="image/jpeg"/>
  <Override PartName="/ppt/media/image53.png" ContentType="image/png"/>
  <Override PartName="/ppt/media/image56.png" ContentType="image/png"/>
  <Override PartName="/ppt/media/media52.mp4" ContentType="video/mp4"/>
  <Override PartName="/ppt/media/image50.png" ContentType="image/png"/>
  <Override PartName="/ppt/media/image48.png" ContentType="image/png"/>
  <Override PartName="/ppt/media/image45.gif" ContentType="image/gif"/>
  <Override PartName="/ppt/media/image46.jpeg" ContentType="image/jpeg"/>
  <Override PartName="/ppt/media/image58.png" ContentType="image/png"/>
  <Override PartName="/ppt/media/image41.jpeg" ContentType="image/jpeg"/>
  <Override PartName="/ppt/media/image66.png" ContentType="image/png"/>
  <Override PartName="/ppt/media/image40.png" ContentType="image/png"/>
  <Override PartName="/ppt/media/image44.jpeg" ContentType="image/jpeg"/>
  <Override PartName="/ppt/media/media39.mp4" ContentType="video/mp4"/>
  <Override PartName="/ppt/media/image42.png" ContentType="image/png"/>
  <Override PartName="/ppt/media/image94.jpeg" ContentType="image/jpeg"/>
  <Override PartName="/ppt/media/image37.jpeg" ContentType="image/jpeg"/>
  <Override PartName="/ppt/media/image20.png" ContentType="image/png"/>
  <Override PartName="/ppt/media/image34.gif" ContentType="image/gif"/>
  <Override PartName="/ppt/media/image33.gif" ContentType="image/gif"/>
  <Override PartName="/ppt/media/image31.jpeg" ContentType="image/jpeg"/>
  <Override PartName="/ppt/media/image68.gif" ContentType="image/gif"/>
  <Override PartName="/ppt/media/image30.jpeg" ContentType="image/jpeg"/>
  <Override PartName="/ppt/media/image12.png" ContentType="image/png"/>
  <Override PartName="/ppt/media/image54.jpeg" ContentType="image/jpeg"/>
  <Override PartName="/ppt/media/image13.png" ContentType="image/png"/>
  <Override PartName="/ppt/media/image8.jpeg" ContentType="image/jpeg"/>
  <Override PartName="/ppt/media/image43.jpeg" ContentType="image/jpeg"/>
  <Override PartName="/ppt/media/image28.png" ContentType="image/png"/>
  <Override PartName="/ppt/media/image5.png" ContentType="image/png"/>
  <Override PartName="/ppt/media/image98.jpeg" ContentType="image/jpeg"/>
  <Override PartName="/ppt/media/image38.jpeg" ContentType="image/jpeg"/>
  <Override PartName="/ppt/media/image97.jpeg" ContentType="image/jpeg"/>
  <Override PartName="/ppt/media/image7.jpeg" ContentType="image/jpeg"/>
  <Override PartName="/ppt/media/image4.png" ContentType="image/png"/>
  <Override PartName="/ppt/media/image16.png" ContentType="image/png"/>
  <Override PartName="/ppt/media/image36.jpeg" ContentType="image/jpeg"/>
  <Override PartName="/ppt/media/image6.png" ContentType="image/png"/>
  <Override PartName="/ppt/media/image29.png" ContentType="image/png"/>
  <Override PartName="/ppt/media/image3.png" ContentType="image/png"/>
  <Override PartName="/ppt/media/image80.png" ContentType="image/png"/>
  <Override PartName="/ppt/media/image92.jpeg" ContentType="image/jpeg"/>
  <Override PartName="/ppt/media/image17.jpeg" ContentType="image/jpeg"/>
  <Override PartName="/ppt/media/image63.png" ContentType="image/png"/>
  <Override PartName="/ppt/media/image104.png" ContentType="image/png"/>
  <Override PartName="/ppt/media/image90.jpeg" ContentType="image/jpeg"/>
  <Override PartName="/ppt/media/image60.png" ContentType="image/png"/>
  <Override PartName="/ppt/media/image24.png" ContentType="image/png"/>
  <Override PartName="/ppt/media/media57.mp4" ContentType="video/mp4"/>
  <Override PartName="/ppt/media/image61.png" ContentType="image/png"/>
  <Override PartName="/ppt/media/image64.png" ContentType="image/png"/>
  <Override PartName="/ppt/media/image15.jpeg" ContentType="image/jpeg"/>
  <Override PartName="/ppt/media/image65.png" ContentType="image/png"/>
  <Override PartName="/ppt/media/image70.png" ContentType="image/png"/>
  <Override PartName="/ppt/media/image91.jpeg" ContentType="image/jpeg"/>
  <Override PartName="/ppt/media/image69.png" ContentType="image/png"/>
  <Override PartName="/ppt/media/image99.jpeg" ContentType="image/jpeg"/>
  <Override PartName="/ppt/media/image71.png" ContentType="image/png"/>
  <Override PartName="/ppt/media/image95.jpeg" ContentType="image/jpeg"/>
  <Override PartName="/ppt/media/image73.png" ContentType="image/png"/>
  <Override PartName="/ppt/media/image74.png" ContentType="image/png"/>
  <Override PartName="/ppt/media/image75.jpeg" ContentType="image/jpeg"/>
  <Override PartName="/ppt/media/image102.png" ContentType="image/png"/>
  <Override PartName="/ppt/media/image76.jpeg" ContentType="image/jpeg"/>
  <Override PartName="/ppt/media/image49.jpeg" ContentType="image/jpeg"/>
  <Override PartName="/ppt/media/image78.png" ContentType="image/png"/>
  <Override PartName="/ppt/media/image100.png" ContentType="image/png"/>
  <Override PartName="/ppt/media/image88.jpeg" ContentType="image/jpeg"/>
  <Override PartName="/ppt/media/image86.jpeg" ContentType="image/jpeg"/>
  <Override PartName="/ppt/media/image10.jpeg" ContentType="image/jpeg"/>
  <Override PartName="/ppt/media/media47.mp4" ContentType="video/mp4"/>
  <Override PartName="/ppt/media/image85.jpeg" ContentType="image/jpeg"/>
  <Override PartName="/ppt/media/image26.jpeg" ContentType="image/jpeg"/>
  <Override PartName="/ppt/media/image79.png" ContentType="image/png"/>
  <Override PartName="/ppt/media/image82.jpeg" ContentType="image/jpeg"/>
  <Override PartName="/ppt/media/image67.png" ContentType="image/png"/>
  <Override PartName="/ppt/media/image96.jpeg" ContentType="image/jpeg"/>
  <Override PartName="/ppt/media/image9.png" ContentType="image/png"/>
  <Override PartName="/ppt/media/image77.png" ContentType="image/png"/>
  <Override PartName="/ppt/media/image11.jpeg" ContentType="image/jpeg"/>
  <Override PartName="/ppt/media/image87.jpeg" ContentType="image/jpeg"/>
  <Override PartName="/ppt/media/image23.png" ContentType="image/png"/>
  <Override PartName="/ppt/media/image101.jpeg" ContentType="image/jpeg"/>
  <Override PartName="/ppt/media/image22.jpeg" ContentType="image/jpeg"/>
  <Override PartName="/ppt/media/image81.jpeg" ContentType="image/jpeg"/>
  <Override PartName="/ppt/media/image19.png" ContentType="image/png"/>
  <Override PartName="/ppt/media/image62.jpeg" ContentType="image/jpeg"/>
  <Override PartName="/ppt/media/image18.jpeg" ContentType="image/jpeg"/>
  <Override PartName="/ppt/media/image103.jpeg" ContentType="image/jpeg"/>
  <Override PartName="/ppt/media/image83.jpeg" ContentType="image/jpeg"/>
  <Override PartName="/ppt/media/image27.gif" ContentType="image/gif"/>
  <Override PartName="/ppt/media/image51.jpeg" ContentType="image/jpeg"/>
  <Override PartName="/ppt/media/image89.jpeg" ContentType="image/jpeg"/>
  <Override PartName="/ppt/media/image21.png" ContentType="image/png"/>
  <Override PartName="/ppt/media/image1.jpeg" ContentType="image/jpeg"/>
  <Override PartName="/ppt/media/image25.jpeg" ContentType="image/jpeg"/>
  <Override PartName="/ppt/media/image84.jpeg" ContentType="image/jpeg"/>
  <Override PartName="/ppt/media/image2.png" ContentType="image/png"/>
  <Override PartName="/ppt/media/image14.png" ContentType="image/png"/>
  <Override PartName="/ppt/media/image72.jpeg" ContentType="image/jpeg"/>
  <Override PartName="/ppt/media/image32.png" ContentType="image/png"/>
  <Override PartName="/ppt/media/image93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19.xml" ContentType="application/vnd.openxmlformats-officedocument.presentationml.slide+xml"/>
  <Override PartName="/ppt/slides/slide61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2.xml" ContentType="application/vnd.openxmlformats-officedocument.presentationml.slide+xml"/>
  <Override PartName="/ppt/slides/slide73.xml" ContentType="application/vnd.openxmlformats-officedocument.presentationml.slide+xml"/>
  <Override PartName="/ppt/slides/slide1.xml" ContentType="application/vnd.openxmlformats-officedocument.presentationml.slide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29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28.xml" ContentType="application/vnd.openxmlformats-officedocument.presentationml.slide+xml"/>
  <Override PartName="/ppt/slides/slide68.xml" ContentType="application/vnd.openxmlformats-officedocument.presentationml.slide+xml"/>
  <Override PartName="/ppt/slides/slide31.xml" ContentType="application/vnd.openxmlformats-officedocument.presentationml.slide+xml"/>
  <Override PartName="/ppt/slides/slide67.xml" ContentType="application/vnd.openxmlformats-officedocument.presentationml.slide+xml"/>
  <Override PartName="/ppt/slides/slide30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17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15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16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22.xml.rels" ContentType="application/vnd.openxmlformats-package.relationships+xml"/>
  <Override PartName="/ppt/slides/_rels/slide42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32.xml.rels" ContentType="application/vnd.openxmlformats-package.relationships+xml"/>
  <Override PartName="/ppt/slides/_rels/slide57.xml.rels" ContentType="application/vnd.openxmlformats-package.relationships+xml"/>
  <Override PartName="/ppt/slides/_rels/slide61.xml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48.xml.rels" ContentType="application/vnd.openxmlformats-package.relationships+xml"/>
  <Override PartName="/ppt/slides/_rels/slide31.xml.rels" ContentType="application/vnd.openxmlformats-package.relationships+xml"/>
  <Override PartName="/ppt/slides/_rels/slide15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55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9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8.xml.rels" ContentType="application/vnd.openxmlformats-package.relationships+xml"/>
  <Override PartName="/ppt/slides/_rels/slide43.xml.rels" ContentType="application/vnd.openxmlformats-package.relationships+xml"/>
  <Override PartName="/ppt/slides/_rels/slide27.xml.rels" ContentType="application/vnd.openxmlformats-package.relationships+xml"/>
  <Override PartName="/ppt/slides/_rels/slide2.xml.rels" ContentType="application/vnd.openxmlformats-package.relationships+xml"/>
  <Override PartName="/ppt/slides/_rels/slide36.xml.rels" ContentType="application/vnd.openxmlformats-package.relationships+xml"/>
  <Override PartName="/ppt/slides/_rels/slide54.xml.rels" ContentType="application/vnd.openxmlformats-package.relationships+xml"/>
  <Override PartName="/ppt/slides/_rels/slide63.xml.rels" ContentType="application/vnd.openxmlformats-package.relationships+xml"/>
  <Override PartName="/ppt/slides/_rels/slide70.xml.rels" ContentType="application/vnd.openxmlformats-package.relationships+xml"/>
  <Override PartName="/ppt/slides/_rels/slide47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1.xml.rels" ContentType="application/vnd.openxmlformats-package.relationships+xml"/>
  <Override PartName="/ppt/slides/_rels/slide53.xml.rels" ContentType="application/vnd.openxmlformats-package.relationships+xml"/>
  <Override PartName="/ppt/slides/_rels/slide46.xml.rels" ContentType="application/vnd.openxmlformats-package.relationships+xml"/>
  <Override PartName="/ppt/slides/_rels/slide62.xml.rels" ContentType="application/vnd.openxmlformats-package.relationships+xml"/>
  <Override PartName="/ppt/slides/_rels/slide34.xml.rels" ContentType="application/vnd.openxmlformats-package.relationships+xml"/>
  <Override PartName="/ppt/slides/_rels/slide50.xml.rels" ContentType="application/vnd.openxmlformats-package.relationships+xml"/>
  <Override PartName="/ppt/slides/_rels/slide52.xml.rels" ContentType="application/vnd.openxmlformats-package.relationships+xml"/>
  <Override PartName="/ppt/slides/_rels/slide76.xml.rels" ContentType="application/vnd.openxmlformats-package.relationships+xml"/>
  <Override PartName="/ppt/slides/_rels/slide30.xml.rels" ContentType="application/vnd.openxmlformats-package.relationships+xml"/>
  <Override PartName="/ppt/slides/_rels/slide14.xml.rels" ContentType="application/vnd.openxmlformats-package.relationships+xml"/>
  <Override PartName="/ppt/slides/_rels/slide33.xml.rels" ContentType="application/vnd.openxmlformats-package.relationships+xml"/>
  <Override PartName="/ppt/slides/_rels/slide29.xml.rels" ContentType="application/vnd.openxmlformats-package.relationships+xml"/>
  <Override PartName="/ppt/slides/_rels/slide45.xml.rels" ContentType="application/vnd.openxmlformats-package.relationships+xml"/>
  <Override PartName="/ppt/slides/_rels/slide38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1.xml.rels" ContentType="application/vnd.openxmlformats-package.relationships+xml"/>
  <Override PartName="/ppt/slides/_rels/slide17.xml.rels" ContentType="application/vnd.openxmlformats-package.relationships+xml"/>
  <Override PartName="/ppt/slides/_rels/slide11.xml.rels" ContentType="application/vnd.openxmlformats-package.relationships+xml"/>
  <Override PartName="/ppt/slides/_rels/slide66.xml.rels" ContentType="application/vnd.openxmlformats-package.relationships+xml"/>
  <Override PartName="/ppt/slides/_rels/slide10.xml.rels" ContentType="application/vnd.openxmlformats-package.relationships+xml"/>
  <Override PartName="/ppt/slides/_rels/slide59.xml.rels" ContentType="application/vnd.openxmlformats-package.relationships+xml"/>
  <Override PartName="/ppt/slides/_rels/slide56.xml.rels" ContentType="application/vnd.openxmlformats-package.relationships+xml"/>
  <Override PartName="/ppt/slides/_rels/slide60.xml.rels" ContentType="application/vnd.openxmlformats-package.relationships+xml"/>
  <Override PartName="/ppt/slides/_rels/slide75.xml.rels" ContentType="application/vnd.openxmlformats-package.relationships+xml"/>
  <Override PartName="/ppt/slides/_rels/slide65.xml.rels" ContentType="application/vnd.openxmlformats-package.relationships+xml"/>
  <Override PartName="/ppt/slides/_rels/slide58.xml.rels" ContentType="application/vnd.openxmlformats-package.relationships+xml"/>
  <Override PartName="/ppt/slides/_rels/slide74.xml.rels" ContentType="application/vnd.openxmlformats-package.relationships+xml"/>
  <Override PartName="/ppt/slides/_rels/slide23.xml.rels" ContentType="application/vnd.openxmlformats-package.relationships+xml"/>
  <Override PartName="/ppt/slides/_rels/slide19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73.xml.rels" ContentType="application/vnd.openxmlformats-package.relationships+xml"/>
  <Override PartName="/ppt/slides/_rels/slide68.xml.rels" ContentType="application/vnd.openxmlformats-package.relationships+xml"/>
  <Override PartName="/ppt/slides/_rels/slide72.xml.rels" ContentType="application/vnd.openxmlformats-package.relationships+xml"/>
  <Override PartName="/ppt/slides/_rels/slide67.xml.rels" ContentType="application/vnd.openxmlformats-package.relationships+xml"/>
  <Override PartName="/ppt/slides/_rels/slide71.xml.rels" ContentType="application/vnd.openxmlformats-package.relationships+xml"/>
  <Override PartName="/ppt/slides/slide6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472D26-688F-48BB-91C4-A3ACD689893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958CAEF-A854-4E28-B583-CA0580809EEA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Search Strategy</a:t>
          </a:r>
        </a:p>
      </dgm:t>
    </dgm:pt>
    <dgm:pt modelId="{C0145754-22AB-4188-8925-435BAF6625A6}" type="parTrans" cxnId="{3930C3BA-A344-49AD-A39B-C6C84E6520A8}">
      <dgm:prSet/>
      <dgm:spPr/>
      <dgm:t>
        <a:bodyPr/>
        <a:lstStyle/>
        <a:p>
          <a:endParaRPr lang="en-US"/>
        </a:p>
      </dgm:t>
    </dgm:pt>
    <dgm:pt modelId="{7455893A-51FC-4346-86A0-61DFBEF1AAA1}" type="sibTrans" cxnId="{3930C3BA-A344-49AD-A39B-C6C84E6520A8}">
      <dgm:prSet/>
      <dgm:spPr/>
      <dgm:t>
        <a:bodyPr/>
        <a:lstStyle/>
        <a:p>
          <a:endParaRPr lang="en-US"/>
        </a:p>
      </dgm:t>
    </dgm:pt>
    <dgm:pt modelId="{F7C4E3CD-D6DC-4C9B-95A9-F4C10F45E992}">
      <dgm:prSet phldrT="[Text]"/>
      <dgm:spPr/>
      <dgm:t>
        <a:bodyPr/>
        <a:lstStyle/>
        <a:p>
          <a:r>
            <a:rPr lang="en-US" dirty="0"/>
            <a:t>Search Algorithms</a:t>
          </a:r>
        </a:p>
      </dgm:t>
    </dgm:pt>
    <dgm:pt modelId="{38856773-7252-48D2-AF00-80C34101A2F1}" type="parTrans" cxnId="{59A9AB1D-C970-472D-AE98-7F207E5CD99D}">
      <dgm:prSet/>
      <dgm:spPr/>
      <dgm:t>
        <a:bodyPr/>
        <a:lstStyle/>
        <a:p>
          <a:endParaRPr lang="en-US"/>
        </a:p>
      </dgm:t>
    </dgm:pt>
    <dgm:pt modelId="{9ADC07E0-687C-4742-B05A-946750E67C07}" type="sibTrans" cxnId="{59A9AB1D-C970-472D-AE98-7F207E5CD99D}">
      <dgm:prSet/>
      <dgm:spPr/>
      <dgm:t>
        <a:bodyPr/>
        <a:lstStyle/>
        <a:p>
          <a:endParaRPr lang="en-US"/>
        </a:p>
      </dgm:t>
    </dgm:pt>
    <dgm:pt modelId="{A58B7C7E-8B32-4EF0-A204-5142EC43D1DC}">
      <dgm:prSet phldrT="[Text]"/>
      <dgm:spPr/>
      <dgm:t>
        <a:bodyPr/>
        <a:lstStyle/>
        <a:p>
          <a:r>
            <a:rPr lang="en-US" dirty="0"/>
            <a:t>Control Method</a:t>
          </a:r>
        </a:p>
      </dgm:t>
    </dgm:pt>
    <dgm:pt modelId="{E9196C38-2674-4B0C-981C-5A444A23CCC1}" type="parTrans" cxnId="{BC469D41-9745-4201-873D-B4DFBEB43FF5}">
      <dgm:prSet/>
      <dgm:spPr/>
      <dgm:t>
        <a:bodyPr/>
        <a:lstStyle/>
        <a:p>
          <a:endParaRPr lang="en-US"/>
        </a:p>
      </dgm:t>
    </dgm:pt>
    <dgm:pt modelId="{B50F048C-DF4D-4E41-ADBF-CE4F08F031A6}" type="sibTrans" cxnId="{BC469D41-9745-4201-873D-B4DFBEB43FF5}">
      <dgm:prSet/>
      <dgm:spPr/>
      <dgm:t>
        <a:bodyPr/>
        <a:lstStyle/>
        <a:p>
          <a:endParaRPr lang="en-US"/>
        </a:p>
      </dgm:t>
    </dgm:pt>
    <dgm:pt modelId="{8B2104F1-3BFE-474D-BEB7-3D944280E5A2}" type="pres">
      <dgm:prSet presAssocID="{7D472D26-688F-48BB-91C4-A3ACD689893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247ACA3-86AC-4B95-A3D1-6BC5821247D7}" type="pres">
      <dgm:prSet presAssocID="{F958CAEF-A854-4E28-B583-CA0580809EEA}" presName="gear1" presStyleLbl="node1" presStyleIdx="0" presStyleCnt="3" custScaleX="62443" custScaleY="61890" custLinFactNeighborX="-20068" custLinFactNeighborY="-7452">
        <dgm:presLayoutVars>
          <dgm:chMax val="1"/>
          <dgm:bulletEnabled val="1"/>
        </dgm:presLayoutVars>
      </dgm:prSet>
      <dgm:spPr/>
    </dgm:pt>
    <dgm:pt modelId="{09A7F37F-12C8-4D59-9603-4751D14DABE0}" type="pres">
      <dgm:prSet presAssocID="{F958CAEF-A854-4E28-B583-CA0580809EEA}" presName="gear1srcNode" presStyleLbl="node1" presStyleIdx="0" presStyleCnt="3"/>
      <dgm:spPr/>
    </dgm:pt>
    <dgm:pt modelId="{0EFC535B-89E1-4C9E-9A70-3040678FE3B1}" type="pres">
      <dgm:prSet presAssocID="{F958CAEF-A854-4E28-B583-CA0580809EEA}" presName="gear1dstNode" presStyleLbl="node1" presStyleIdx="0" presStyleCnt="3"/>
      <dgm:spPr/>
    </dgm:pt>
    <dgm:pt modelId="{8FF20691-8426-4DB9-BBB5-2B6E1456BC4F}" type="pres">
      <dgm:prSet presAssocID="{F7C4E3CD-D6DC-4C9B-95A9-F4C10F45E992}" presName="gear2" presStyleLbl="node1" presStyleIdx="1" presStyleCnt="3" custScaleX="93986" custScaleY="93650">
        <dgm:presLayoutVars>
          <dgm:chMax val="1"/>
          <dgm:bulletEnabled val="1"/>
        </dgm:presLayoutVars>
      </dgm:prSet>
      <dgm:spPr/>
    </dgm:pt>
    <dgm:pt modelId="{FF60E9A0-B8FE-450C-A80F-61C278DDF371}" type="pres">
      <dgm:prSet presAssocID="{F7C4E3CD-D6DC-4C9B-95A9-F4C10F45E992}" presName="gear2srcNode" presStyleLbl="node1" presStyleIdx="1" presStyleCnt="3"/>
      <dgm:spPr/>
    </dgm:pt>
    <dgm:pt modelId="{ACAE625C-D88E-4979-847A-A1A65526F5E0}" type="pres">
      <dgm:prSet presAssocID="{F7C4E3CD-D6DC-4C9B-95A9-F4C10F45E992}" presName="gear2dstNode" presStyleLbl="node1" presStyleIdx="1" presStyleCnt="3"/>
      <dgm:spPr/>
    </dgm:pt>
    <dgm:pt modelId="{18177ACA-A9D6-4EFB-BB3C-814430D55F57}" type="pres">
      <dgm:prSet presAssocID="{A58B7C7E-8B32-4EF0-A204-5142EC43D1DC}" presName="gear3" presStyleLbl="node1" presStyleIdx="2" presStyleCnt="3" custLinFactNeighborX="1066" custLinFactNeighborY="3560"/>
      <dgm:spPr/>
    </dgm:pt>
    <dgm:pt modelId="{B44D8DC0-3000-4256-B80C-3A53F807D926}" type="pres">
      <dgm:prSet presAssocID="{A58B7C7E-8B32-4EF0-A204-5142EC43D1D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5329CDA-4B5A-48D1-AD03-8A96345F4486}" type="pres">
      <dgm:prSet presAssocID="{A58B7C7E-8B32-4EF0-A204-5142EC43D1DC}" presName="gear3srcNode" presStyleLbl="node1" presStyleIdx="2" presStyleCnt="3"/>
      <dgm:spPr/>
    </dgm:pt>
    <dgm:pt modelId="{CD34EF6E-3BCC-4F3E-B2B9-41AD3260FCAE}" type="pres">
      <dgm:prSet presAssocID="{A58B7C7E-8B32-4EF0-A204-5142EC43D1DC}" presName="gear3dstNode" presStyleLbl="node1" presStyleIdx="2" presStyleCnt="3"/>
      <dgm:spPr/>
    </dgm:pt>
    <dgm:pt modelId="{8FC87EDC-0CBB-4FAA-AA1A-6CB4BFB2B269}" type="pres">
      <dgm:prSet presAssocID="{7455893A-51FC-4346-86A0-61DFBEF1AAA1}" presName="connector1" presStyleLbl="sibTrans2D1" presStyleIdx="0" presStyleCnt="3" custAng="2206495" custScaleX="84126" custScaleY="85846" custLinFactNeighborX="-19837" custLinFactNeighborY="-3305"/>
      <dgm:spPr/>
    </dgm:pt>
    <dgm:pt modelId="{2D7C9327-1D63-4666-ADB3-875E553D5A2D}" type="pres">
      <dgm:prSet presAssocID="{9ADC07E0-687C-4742-B05A-946750E67C07}" presName="connector2" presStyleLbl="sibTrans2D1" presStyleIdx="1" presStyleCnt="3" custAng="787500" custLinFactNeighborX="-13663" custLinFactNeighborY="-5217"/>
      <dgm:spPr/>
    </dgm:pt>
    <dgm:pt modelId="{80B9E334-0462-41F3-8C39-091AA08048D5}" type="pres">
      <dgm:prSet presAssocID="{B50F048C-DF4D-4E41-ADBF-CE4F08F031A6}" presName="connector3" presStyleLbl="sibTrans2D1" presStyleIdx="2" presStyleCnt="3" custAng="1019129" custLinFactNeighborX="6490" custLinFactNeighborY="-2988"/>
      <dgm:spPr/>
    </dgm:pt>
  </dgm:ptLst>
  <dgm:cxnLst>
    <dgm:cxn modelId="{59A9AB1D-C970-472D-AE98-7F207E5CD99D}" srcId="{7D472D26-688F-48BB-91C4-A3ACD6898934}" destId="{F7C4E3CD-D6DC-4C9B-95A9-F4C10F45E992}" srcOrd="1" destOrd="0" parTransId="{38856773-7252-48D2-AF00-80C34101A2F1}" sibTransId="{9ADC07E0-687C-4742-B05A-946750E67C07}"/>
    <dgm:cxn modelId="{C0A34B2F-7CFC-42CB-81A8-0D1179423E46}" type="presOf" srcId="{F7C4E3CD-D6DC-4C9B-95A9-F4C10F45E992}" destId="{FF60E9A0-B8FE-450C-A80F-61C278DDF371}" srcOrd="1" destOrd="0" presId="urn:microsoft.com/office/officeart/2005/8/layout/gear1"/>
    <dgm:cxn modelId="{98B2A734-BE3A-4C9A-A4ED-CF974FE386EA}" type="presOf" srcId="{F7C4E3CD-D6DC-4C9B-95A9-F4C10F45E992}" destId="{8FF20691-8426-4DB9-BBB5-2B6E1456BC4F}" srcOrd="0" destOrd="0" presId="urn:microsoft.com/office/officeart/2005/8/layout/gear1"/>
    <dgm:cxn modelId="{9AC13561-7966-4D52-95CC-4B25E700F102}" type="presOf" srcId="{F958CAEF-A854-4E28-B583-CA0580809EEA}" destId="{7247ACA3-86AC-4B95-A3D1-6BC5821247D7}" srcOrd="0" destOrd="0" presId="urn:microsoft.com/office/officeart/2005/8/layout/gear1"/>
    <dgm:cxn modelId="{BC469D41-9745-4201-873D-B4DFBEB43FF5}" srcId="{7D472D26-688F-48BB-91C4-A3ACD6898934}" destId="{A58B7C7E-8B32-4EF0-A204-5142EC43D1DC}" srcOrd="2" destOrd="0" parTransId="{E9196C38-2674-4B0C-981C-5A444A23CCC1}" sibTransId="{B50F048C-DF4D-4E41-ADBF-CE4F08F031A6}"/>
    <dgm:cxn modelId="{575E9645-F295-4C73-89FF-153EF1035E0E}" type="presOf" srcId="{A58B7C7E-8B32-4EF0-A204-5142EC43D1DC}" destId="{18177ACA-A9D6-4EFB-BB3C-814430D55F57}" srcOrd="0" destOrd="0" presId="urn:microsoft.com/office/officeart/2005/8/layout/gear1"/>
    <dgm:cxn modelId="{AE4A156A-D8A8-460E-8F9C-D8B5B8BBF7B9}" type="presOf" srcId="{A58B7C7E-8B32-4EF0-A204-5142EC43D1DC}" destId="{CD34EF6E-3BCC-4F3E-B2B9-41AD3260FCAE}" srcOrd="3" destOrd="0" presId="urn:microsoft.com/office/officeart/2005/8/layout/gear1"/>
    <dgm:cxn modelId="{B58D3AB4-1D0D-43BA-8EBB-0DD2172C03BB}" type="presOf" srcId="{9ADC07E0-687C-4742-B05A-946750E67C07}" destId="{2D7C9327-1D63-4666-ADB3-875E553D5A2D}" srcOrd="0" destOrd="0" presId="urn:microsoft.com/office/officeart/2005/8/layout/gear1"/>
    <dgm:cxn modelId="{5FF680B8-8A6C-4E50-B5FB-CB2BB04D3425}" type="presOf" srcId="{A58B7C7E-8B32-4EF0-A204-5142EC43D1DC}" destId="{B5329CDA-4B5A-48D1-AD03-8A96345F4486}" srcOrd="2" destOrd="0" presId="urn:microsoft.com/office/officeart/2005/8/layout/gear1"/>
    <dgm:cxn modelId="{3930C3BA-A344-49AD-A39B-C6C84E6520A8}" srcId="{7D472D26-688F-48BB-91C4-A3ACD6898934}" destId="{F958CAEF-A854-4E28-B583-CA0580809EEA}" srcOrd="0" destOrd="0" parTransId="{C0145754-22AB-4188-8925-435BAF6625A6}" sibTransId="{7455893A-51FC-4346-86A0-61DFBEF1AAA1}"/>
    <dgm:cxn modelId="{7D020DC0-F1A9-4379-A498-1B2619B60515}" type="presOf" srcId="{7455893A-51FC-4346-86A0-61DFBEF1AAA1}" destId="{8FC87EDC-0CBB-4FAA-AA1A-6CB4BFB2B269}" srcOrd="0" destOrd="0" presId="urn:microsoft.com/office/officeart/2005/8/layout/gear1"/>
    <dgm:cxn modelId="{7999E2D1-F899-4C79-8BDA-6DEC71025DE4}" type="presOf" srcId="{7D472D26-688F-48BB-91C4-A3ACD6898934}" destId="{8B2104F1-3BFE-474D-BEB7-3D944280E5A2}" srcOrd="0" destOrd="0" presId="urn:microsoft.com/office/officeart/2005/8/layout/gear1"/>
    <dgm:cxn modelId="{32BF6BD7-3500-4966-8148-98A9A32A309B}" type="presOf" srcId="{B50F048C-DF4D-4E41-ADBF-CE4F08F031A6}" destId="{80B9E334-0462-41F3-8C39-091AA08048D5}" srcOrd="0" destOrd="0" presId="urn:microsoft.com/office/officeart/2005/8/layout/gear1"/>
    <dgm:cxn modelId="{157856DB-0EEC-4FAC-8E01-768977D608CB}" type="presOf" srcId="{F958CAEF-A854-4E28-B583-CA0580809EEA}" destId="{09A7F37F-12C8-4D59-9603-4751D14DABE0}" srcOrd="1" destOrd="0" presId="urn:microsoft.com/office/officeart/2005/8/layout/gear1"/>
    <dgm:cxn modelId="{C30183DD-37DA-4BFD-BEF1-48CBC0108A17}" type="presOf" srcId="{A58B7C7E-8B32-4EF0-A204-5142EC43D1DC}" destId="{B44D8DC0-3000-4256-B80C-3A53F807D926}" srcOrd="1" destOrd="0" presId="urn:microsoft.com/office/officeart/2005/8/layout/gear1"/>
    <dgm:cxn modelId="{65B3F5E9-4F7E-4E1B-BD48-A8D75A120FD4}" type="presOf" srcId="{F958CAEF-A854-4E28-B583-CA0580809EEA}" destId="{0EFC535B-89E1-4C9E-9A70-3040678FE3B1}" srcOrd="2" destOrd="0" presId="urn:microsoft.com/office/officeart/2005/8/layout/gear1"/>
    <dgm:cxn modelId="{F366F1F3-FB6F-4FAD-8935-08BD18C0DE12}" type="presOf" srcId="{F7C4E3CD-D6DC-4C9B-95A9-F4C10F45E992}" destId="{ACAE625C-D88E-4979-847A-A1A65526F5E0}" srcOrd="2" destOrd="0" presId="urn:microsoft.com/office/officeart/2005/8/layout/gear1"/>
    <dgm:cxn modelId="{34CDFB3A-1109-4475-8058-5EF8DBEEDD5F}" type="presParOf" srcId="{8B2104F1-3BFE-474D-BEB7-3D944280E5A2}" destId="{7247ACA3-86AC-4B95-A3D1-6BC5821247D7}" srcOrd="0" destOrd="0" presId="urn:microsoft.com/office/officeart/2005/8/layout/gear1"/>
    <dgm:cxn modelId="{691F5CA7-0B47-4689-BE4E-2A92C46A7D78}" type="presParOf" srcId="{8B2104F1-3BFE-474D-BEB7-3D944280E5A2}" destId="{09A7F37F-12C8-4D59-9603-4751D14DABE0}" srcOrd="1" destOrd="0" presId="urn:microsoft.com/office/officeart/2005/8/layout/gear1"/>
    <dgm:cxn modelId="{5E66137E-8AF8-49A0-A111-EF62BE2C7B00}" type="presParOf" srcId="{8B2104F1-3BFE-474D-BEB7-3D944280E5A2}" destId="{0EFC535B-89E1-4C9E-9A70-3040678FE3B1}" srcOrd="2" destOrd="0" presId="urn:microsoft.com/office/officeart/2005/8/layout/gear1"/>
    <dgm:cxn modelId="{39357B3D-2E2A-42D5-B5B5-53FFF19D4C32}" type="presParOf" srcId="{8B2104F1-3BFE-474D-BEB7-3D944280E5A2}" destId="{8FF20691-8426-4DB9-BBB5-2B6E1456BC4F}" srcOrd="3" destOrd="0" presId="urn:microsoft.com/office/officeart/2005/8/layout/gear1"/>
    <dgm:cxn modelId="{F45E3811-B381-4C8B-A40B-8B8723D7D17B}" type="presParOf" srcId="{8B2104F1-3BFE-474D-BEB7-3D944280E5A2}" destId="{FF60E9A0-B8FE-450C-A80F-61C278DDF371}" srcOrd="4" destOrd="0" presId="urn:microsoft.com/office/officeart/2005/8/layout/gear1"/>
    <dgm:cxn modelId="{810E2BFC-7FAC-41FD-BD79-7AFBE6615193}" type="presParOf" srcId="{8B2104F1-3BFE-474D-BEB7-3D944280E5A2}" destId="{ACAE625C-D88E-4979-847A-A1A65526F5E0}" srcOrd="5" destOrd="0" presId="urn:microsoft.com/office/officeart/2005/8/layout/gear1"/>
    <dgm:cxn modelId="{759395BD-2AF1-4749-894C-3D932D6F22D8}" type="presParOf" srcId="{8B2104F1-3BFE-474D-BEB7-3D944280E5A2}" destId="{18177ACA-A9D6-4EFB-BB3C-814430D55F57}" srcOrd="6" destOrd="0" presId="urn:microsoft.com/office/officeart/2005/8/layout/gear1"/>
    <dgm:cxn modelId="{BEC74EB5-D95C-455E-B086-7A1FDC546DBE}" type="presParOf" srcId="{8B2104F1-3BFE-474D-BEB7-3D944280E5A2}" destId="{B44D8DC0-3000-4256-B80C-3A53F807D926}" srcOrd="7" destOrd="0" presId="urn:microsoft.com/office/officeart/2005/8/layout/gear1"/>
    <dgm:cxn modelId="{CFE069EB-312A-4E12-A081-2457B2B24F95}" type="presParOf" srcId="{8B2104F1-3BFE-474D-BEB7-3D944280E5A2}" destId="{B5329CDA-4B5A-48D1-AD03-8A96345F4486}" srcOrd="8" destOrd="0" presId="urn:microsoft.com/office/officeart/2005/8/layout/gear1"/>
    <dgm:cxn modelId="{9E66D91A-FAAD-4EC6-9DE0-F1026A42D735}" type="presParOf" srcId="{8B2104F1-3BFE-474D-BEB7-3D944280E5A2}" destId="{CD34EF6E-3BCC-4F3E-B2B9-41AD3260FCAE}" srcOrd="9" destOrd="0" presId="urn:microsoft.com/office/officeart/2005/8/layout/gear1"/>
    <dgm:cxn modelId="{B37EEA27-8F82-479C-B16E-E62A803B97BC}" type="presParOf" srcId="{8B2104F1-3BFE-474D-BEB7-3D944280E5A2}" destId="{8FC87EDC-0CBB-4FAA-AA1A-6CB4BFB2B269}" srcOrd="10" destOrd="0" presId="urn:microsoft.com/office/officeart/2005/8/layout/gear1"/>
    <dgm:cxn modelId="{8DAEF6B2-4A0C-469E-BCD5-A354A8AB15A2}" type="presParOf" srcId="{8B2104F1-3BFE-474D-BEB7-3D944280E5A2}" destId="{2D7C9327-1D63-4666-ADB3-875E553D5A2D}" srcOrd="11" destOrd="0" presId="urn:microsoft.com/office/officeart/2005/8/layout/gear1"/>
    <dgm:cxn modelId="{F411692C-9F25-436B-A341-4E1326C117B1}" type="presParOf" srcId="{8B2104F1-3BFE-474D-BEB7-3D944280E5A2}" destId="{80B9E334-0462-41F3-8C39-091AA08048D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C20748-599F-4030-B90C-5139B633A639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3D4B10-0BD4-41D2-94A2-9D26BE33CFF2}">
      <dgm:prSet phldrT="[Text]"/>
      <dgm:spPr/>
      <dgm:t>
        <a:bodyPr/>
        <a:lstStyle/>
        <a:p>
          <a:r>
            <a:rPr lang="en-US" dirty="0"/>
            <a:t>Forward search</a:t>
          </a:r>
        </a:p>
      </dgm:t>
    </dgm:pt>
    <dgm:pt modelId="{6A185A7A-44F2-44E7-B63B-7CB1561703F6}" type="parTrans" cxnId="{D15FCE9C-7745-4A00-AA7F-84960F56C329}">
      <dgm:prSet/>
      <dgm:spPr/>
      <dgm:t>
        <a:bodyPr/>
        <a:lstStyle/>
        <a:p>
          <a:endParaRPr lang="en-US"/>
        </a:p>
      </dgm:t>
    </dgm:pt>
    <dgm:pt modelId="{520552A7-EB37-40F3-8927-4D5345AB4373}" type="sibTrans" cxnId="{D15FCE9C-7745-4A00-AA7F-84960F56C329}">
      <dgm:prSet/>
      <dgm:spPr/>
      <dgm:t>
        <a:bodyPr/>
        <a:lstStyle/>
        <a:p>
          <a:endParaRPr lang="en-US"/>
        </a:p>
      </dgm:t>
    </dgm:pt>
    <dgm:pt modelId="{90922723-F77B-40D1-84FD-8278ACE1E970}">
      <dgm:prSet phldrT="[Text]"/>
      <dgm:spPr/>
      <dgm:t>
        <a:bodyPr/>
        <a:lstStyle/>
        <a:p>
          <a:r>
            <a:rPr lang="en-US" dirty="0"/>
            <a:t>Backward search</a:t>
          </a:r>
        </a:p>
      </dgm:t>
    </dgm:pt>
    <dgm:pt modelId="{74538292-7893-4AB3-A39F-327403F695E3}" type="parTrans" cxnId="{CB841F58-4F3D-4D95-91EE-D67B4D0DB7FF}">
      <dgm:prSet/>
      <dgm:spPr/>
      <dgm:t>
        <a:bodyPr/>
        <a:lstStyle/>
        <a:p>
          <a:endParaRPr lang="en-US"/>
        </a:p>
      </dgm:t>
    </dgm:pt>
    <dgm:pt modelId="{E93D080C-58F1-4123-A162-241B7B160369}" type="sibTrans" cxnId="{CB841F58-4F3D-4D95-91EE-D67B4D0DB7FF}">
      <dgm:prSet/>
      <dgm:spPr/>
      <dgm:t>
        <a:bodyPr/>
        <a:lstStyle/>
        <a:p>
          <a:endParaRPr lang="en-US"/>
        </a:p>
      </dgm:t>
    </dgm:pt>
    <dgm:pt modelId="{8B229031-6EDD-4450-9B9F-5A45A0BB4318}">
      <dgm:prSet phldrT="[Text]"/>
      <dgm:spPr/>
      <dgm:t>
        <a:bodyPr/>
        <a:lstStyle/>
        <a:p>
          <a:r>
            <a:rPr lang="en-US" dirty="0"/>
            <a:t>Multi directional</a:t>
          </a:r>
        </a:p>
      </dgm:t>
    </dgm:pt>
    <dgm:pt modelId="{6792B374-A913-4944-9CF5-38D108B1D6D2}" type="parTrans" cxnId="{8E63EED0-DE8F-4997-84CD-40D8EC80F3FE}">
      <dgm:prSet/>
      <dgm:spPr/>
      <dgm:t>
        <a:bodyPr/>
        <a:lstStyle/>
        <a:p>
          <a:endParaRPr lang="en-US"/>
        </a:p>
      </dgm:t>
    </dgm:pt>
    <dgm:pt modelId="{EB1F96DF-2717-458D-A461-4569A868F5CE}" type="sibTrans" cxnId="{8E63EED0-DE8F-4997-84CD-40D8EC80F3FE}">
      <dgm:prSet/>
      <dgm:spPr/>
      <dgm:t>
        <a:bodyPr/>
        <a:lstStyle/>
        <a:p>
          <a:endParaRPr lang="en-US"/>
        </a:p>
      </dgm:t>
    </dgm:pt>
    <dgm:pt modelId="{6ECD9105-D7AD-438A-B051-18B29AE9A83D}">
      <dgm:prSet phldrT="[Text]"/>
      <dgm:spPr/>
      <dgm:t>
        <a:bodyPr/>
        <a:lstStyle/>
        <a:p>
          <a:r>
            <a:rPr lang="en-US" dirty="0"/>
            <a:t>Select one</a:t>
          </a:r>
        </a:p>
      </dgm:t>
    </dgm:pt>
    <dgm:pt modelId="{B8E5F7AB-AA6F-4903-ACDD-F52DDBA390F6}" type="parTrans" cxnId="{F53FEE2A-56E9-454D-AC8B-6EE0819DAEE7}">
      <dgm:prSet/>
      <dgm:spPr/>
      <dgm:t>
        <a:bodyPr/>
        <a:lstStyle/>
        <a:p>
          <a:endParaRPr lang="en-US"/>
        </a:p>
      </dgm:t>
    </dgm:pt>
    <dgm:pt modelId="{B402D246-279C-4729-9C72-C7718ED09E59}" type="sibTrans" cxnId="{F53FEE2A-56E9-454D-AC8B-6EE0819DAEE7}">
      <dgm:prSet/>
      <dgm:spPr/>
      <dgm:t>
        <a:bodyPr/>
        <a:lstStyle/>
        <a:p>
          <a:endParaRPr lang="en-US"/>
        </a:p>
      </dgm:t>
    </dgm:pt>
    <dgm:pt modelId="{CDC9CB61-20D6-47C3-8979-D6AD77E90DC7}" type="pres">
      <dgm:prSet presAssocID="{81C20748-599F-4030-B90C-5139B633A639}" presName="Name0" presStyleCnt="0">
        <dgm:presLayoutVars>
          <dgm:chMax val="4"/>
          <dgm:resizeHandles val="exact"/>
        </dgm:presLayoutVars>
      </dgm:prSet>
      <dgm:spPr/>
    </dgm:pt>
    <dgm:pt modelId="{7548441A-FF22-48C2-8242-0F3E2FB120CE}" type="pres">
      <dgm:prSet presAssocID="{81C20748-599F-4030-B90C-5139B633A639}" presName="ellipse" presStyleLbl="trBgShp" presStyleIdx="0" presStyleCnt="1"/>
      <dgm:spPr/>
    </dgm:pt>
    <dgm:pt modelId="{7560FFD7-BA54-4855-AAAC-9E2D316A2B77}" type="pres">
      <dgm:prSet presAssocID="{81C20748-599F-4030-B90C-5139B633A639}" presName="arrow1" presStyleLbl="fgShp" presStyleIdx="0" presStyleCnt="1"/>
      <dgm:spPr/>
    </dgm:pt>
    <dgm:pt modelId="{91327427-93D1-4BCA-B41D-671E2BAD9EE4}" type="pres">
      <dgm:prSet presAssocID="{81C20748-599F-4030-B90C-5139B633A639}" presName="rectangle" presStyleLbl="revTx" presStyleIdx="0" presStyleCnt="1">
        <dgm:presLayoutVars>
          <dgm:bulletEnabled val="1"/>
        </dgm:presLayoutVars>
      </dgm:prSet>
      <dgm:spPr/>
    </dgm:pt>
    <dgm:pt modelId="{C2A7393D-EEC4-40E6-8D31-6DEE9649EC47}" type="pres">
      <dgm:prSet presAssocID="{90922723-F77B-40D1-84FD-8278ACE1E970}" presName="item1" presStyleLbl="node1" presStyleIdx="0" presStyleCnt="3" custLinFactNeighborX="-10444" custLinFactNeighborY="9326">
        <dgm:presLayoutVars>
          <dgm:bulletEnabled val="1"/>
        </dgm:presLayoutVars>
      </dgm:prSet>
      <dgm:spPr/>
    </dgm:pt>
    <dgm:pt modelId="{CDE9B7EA-BF34-4B48-AEFA-54F859AA40B7}" type="pres">
      <dgm:prSet presAssocID="{8B229031-6EDD-4450-9B9F-5A45A0BB4318}" presName="item2" presStyleLbl="node1" presStyleIdx="1" presStyleCnt="3" custLinFactNeighborX="-9447" custLinFactNeighborY="5828">
        <dgm:presLayoutVars>
          <dgm:bulletEnabled val="1"/>
        </dgm:presLayoutVars>
      </dgm:prSet>
      <dgm:spPr/>
    </dgm:pt>
    <dgm:pt modelId="{E17974D8-CC41-4242-BD0F-BADB6C3536DC}" type="pres">
      <dgm:prSet presAssocID="{6ECD9105-D7AD-438A-B051-18B29AE9A83D}" presName="item3" presStyleLbl="node1" presStyleIdx="2" presStyleCnt="3" custLinFactNeighborX="25877" custLinFactNeighborY="32685">
        <dgm:presLayoutVars>
          <dgm:bulletEnabled val="1"/>
        </dgm:presLayoutVars>
      </dgm:prSet>
      <dgm:spPr/>
    </dgm:pt>
    <dgm:pt modelId="{BB8FA1E9-DF52-4044-AAEF-D1B09B6B998B}" type="pres">
      <dgm:prSet presAssocID="{81C20748-599F-4030-B90C-5139B633A639}" presName="funnel" presStyleLbl="trAlignAcc1" presStyleIdx="0" presStyleCnt="1" custLinFactNeighborX="0" custLinFactNeighborY="1747"/>
      <dgm:spPr/>
    </dgm:pt>
  </dgm:ptLst>
  <dgm:cxnLst>
    <dgm:cxn modelId="{2E8E4211-9292-49DE-BF6A-797C22B47DD9}" type="presOf" srcId="{8B229031-6EDD-4450-9B9F-5A45A0BB4318}" destId="{C2A7393D-EEC4-40E6-8D31-6DEE9649EC47}" srcOrd="0" destOrd="0" presId="urn:microsoft.com/office/officeart/2005/8/layout/funnel1"/>
    <dgm:cxn modelId="{F53FEE2A-56E9-454D-AC8B-6EE0819DAEE7}" srcId="{81C20748-599F-4030-B90C-5139B633A639}" destId="{6ECD9105-D7AD-438A-B051-18B29AE9A83D}" srcOrd="3" destOrd="0" parTransId="{B8E5F7AB-AA6F-4903-ACDD-F52DDBA390F6}" sibTransId="{B402D246-279C-4729-9C72-C7718ED09E59}"/>
    <dgm:cxn modelId="{BACAE177-8D6B-440D-A334-991284CCAEB2}" type="presOf" srcId="{90922723-F77B-40D1-84FD-8278ACE1E970}" destId="{CDE9B7EA-BF34-4B48-AEFA-54F859AA40B7}" srcOrd="0" destOrd="0" presId="urn:microsoft.com/office/officeart/2005/8/layout/funnel1"/>
    <dgm:cxn modelId="{CB841F58-4F3D-4D95-91EE-D67B4D0DB7FF}" srcId="{81C20748-599F-4030-B90C-5139B633A639}" destId="{90922723-F77B-40D1-84FD-8278ACE1E970}" srcOrd="1" destOrd="0" parTransId="{74538292-7893-4AB3-A39F-327403F695E3}" sibTransId="{E93D080C-58F1-4123-A162-241B7B160369}"/>
    <dgm:cxn modelId="{2CA2F193-4B7E-4314-8C5C-B91BCA89A292}" type="presOf" srcId="{B93D4B10-0BD4-41D2-94A2-9D26BE33CFF2}" destId="{E17974D8-CC41-4242-BD0F-BADB6C3536DC}" srcOrd="0" destOrd="0" presId="urn:microsoft.com/office/officeart/2005/8/layout/funnel1"/>
    <dgm:cxn modelId="{D15FCE9C-7745-4A00-AA7F-84960F56C329}" srcId="{81C20748-599F-4030-B90C-5139B633A639}" destId="{B93D4B10-0BD4-41D2-94A2-9D26BE33CFF2}" srcOrd="0" destOrd="0" parTransId="{6A185A7A-44F2-44E7-B63B-7CB1561703F6}" sibTransId="{520552A7-EB37-40F3-8927-4D5345AB4373}"/>
    <dgm:cxn modelId="{D72129C9-B884-4642-967A-F0A6DCAEEE97}" type="presOf" srcId="{81C20748-599F-4030-B90C-5139B633A639}" destId="{CDC9CB61-20D6-47C3-8979-D6AD77E90DC7}" srcOrd="0" destOrd="0" presId="urn:microsoft.com/office/officeart/2005/8/layout/funnel1"/>
    <dgm:cxn modelId="{8E63EED0-DE8F-4997-84CD-40D8EC80F3FE}" srcId="{81C20748-599F-4030-B90C-5139B633A639}" destId="{8B229031-6EDD-4450-9B9F-5A45A0BB4318}" srcOrd="2" destOrd="0" parTransId="{6792B374-A913-4944-9CF5-38D108B1D6D2}" sibTransId="{EB1F96DF-2717-458D-A461-4569A868F5CE}"/>
    <dgm:cxn modelId="{92DB3AE3-5D4E-488A-AA3C-29A41C89A587}" type="presOf" srcId="{6ECD9105-D7AD-438A-B051-18B29AE9A83D}" destId="{91327427-93D1-4BCA-B41D-671E2BAD9EE4}" srcOrd="0" destOrd="0" presId="urn:microsoft.com/office/officeart/2005/8/layout/funnel1"/>
    <dgm:cxn modelId="{679CA4EB-5FED-4F54-A711-8584A2F2859F}" type="presParOf" srcId="{CDC9CB61-20D6-47C3-8979-D6AD77E90DC7}" destId="{7548441A-FF22-48C2-8242-0F3E2FB120CE}" srcOrd="0" destOrd="0" presId="urn:microsoft.com/office/officeart/2005/8/layout/funnel1"/>
    <dgm:cxn modelId="{177C648E-C239-49BA-90BF-B6E6AD69F78E}" type="presParOf" srcId="{CDC9CB61-20D6-47C3-8979-D6AD77E90DC7}" destId="{7560FFD7-BA54-4855-AAAC-9E2D316A2B77}" srcOrd="1" destOrd="0" presId="urn:microsoft.com/office/officeart/2005/8/layout/funnel1"/>
    <dgm:cxn modelId="{029993CB-1D8B-49A6-8971-E060B8E0A4FE}" type="presParOf" srcId="{CDC9CB61-20D6-47C3-8979-D6AD77E90DC7}" destId="{91327427-93D1-4BCA-B41D-671E2BAD9EE4}" srcOrd="2" destOrd="0" presId="urn:microsoft.com/office/officeart/2005/8/layout/funnel1"/>
    <dgm:cxn modelId="{5FC3855A-0EF5-4C67-AC4A-AA690337F8B3}" type="presParOf" srcId="{CDC9CB61-20D6-47C3-8979-D6AD77E90DC7}" destId="{C2A7393D-EEC4-40E6-8D31-6DEE9649EC47}" srcOrd="3" destOrd="0" presId="urn:microsoft.com/office/officeart/2005/8/layout/funnel1"/>
    <dgm:cxn modelId="{FAC53912-0F6B-4C1E-9AF9-B04E7BC3A369}" type="presParOf" srcId="{CDC9CB61-20D6-47C3-8979-D6AD77E90DC7}" destId="{CDE9B7EA-BF34-4B48-AEFA-54F859AA40B7}" srcOrd="4" destOrd="0" presId="urn:microsoft.com/office/officeart/2005/8/layout/funnel1"/>
    <dgm:cxn modelId="{6573BB0F-CA18-4C57-B530-BBF85757C704}" type="presParOf" srcId="{CDC9CB61-20D6-47C3-8979-D6AD77E90DC7}" destId="{E17974D8-CC41-4242-BD0F-BADB6C3536DC}" srcOrd="5" destOrd="0" presId="urn:microsoft.com/office/officeart/2005/8/layout/funnel1"/>
    <dgm:cxn modelId="{03D909D4-55C2-4113-B427-A06899335495}" type="presParOf" srcId="{CDC9CB61-20D6-47C3-8979-D6AD77E90DC7}" destId="{BB8FA1E9-DF52-4044-AAEF-D1B09B6B998B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472D26-688F-48BB-91C4-A3ACD6898934}" type="doc">
      <dgm:prSet loTypeId="urn:microsoft.com/office/officeart/2005/8/layout/gear1" loCatId="relationship" qsTypeId="urn:microsoft.com/office/officeart/2005/8/quickstyle/simple1" qsCatId="simple" csTypeId="urn:microsoft.com/office/officeart/2005/8/colors/accent1_2" csCatId="accent1" phldr="1"/>
      <dgm:spPr/>
    </dgm:pt>
    <dgm:pt modelId="{F958CAEF-A854-4E28-B583-CA0580809EEA}">
      <dgm:prSet phldrT="[Text]"/>
      <dgm:spPr/>
      <dgm:t>
        <a:bodyPr/>
        <a:lstStyle/>
        <a:p>
          <a:r>
            <a:rPr lang="en-US" b="1" dirty="0"/>
            <a:t>Search Strategy</a:t>
          </a:r>
        </a:p>
      </dgm:t>
    </dgm:pt>
    <dgm:pt modelId="{C0145754-22AB-4188-8925-435BAF6625A6}" type="parTrans" cxnId="{3930C3BA-A344-49AD-A39B-C6C84E6520A8}">
      <dgm:prSet/>
      <dgm:spPr/>
      <dgm:t>
        <a:bodyPr/>
        <a:lstStyle/>
        <a:p>
          <a:endParaRPr lang="en-US"/>
        </a:p>
      </dgm:t>
    </dgm:pt>
    <dgm:pt modelId="{7455893A-51FC-4346-86A0-61DFBEF1AAA1}" type="sibTrans" cxnId="{3930C3BA-A344-49AD-A39B-C6C84E6520A8}">
      <dgm:prSet/>
      <dgm:spPr/>
      <dgm:t>
        <a:bodyPr/>
        <a:lstStyle/>
        <a:p>
          <a:endParaRPr lang="en-US"/>
        </a:p>
      </dgm:t>
    </dgm:pt>
    <dgm:pt modelId="{F7C4E3CD-D6DC-4C9B-95A9-F4C10F45E992}">
      <dgm:prSet phldrT="[Text]"/>
      <dgm:spPr>
        <a:solidFill>
          <a:srgbClr val="FF0000"/>
        </a:solidFill>
      </dgm:spPr>
      <dgm:t>
        <a:bodyPr/>
        <a:lstStyle/>
        <a:p>
          <a:r>
            <a:rPr lang="en-US" b="1" dirty="0"/>
            <a:t>Search Algorithms</a:t>
          </a:r>
        </a:p>
      </dgm:t>
    </dgm:pt>
    <dgm:pt modelId="{38856773-7252-48D2-AF00-80C34101A2F1}" type="parTrans" cxnId="{59A9AB1D-C970-472D-AE98-7F207E5CD99D}">
      <dgm:prSet/>
      <dgm:spPr/>
      <dgm:t>
        <a:bodyPr/>
        <a:lstStyle/>
        <a:p>
          <a:endParaRPr lang="en-US"/>
        </a:p>
      </dgm:t>
    </dgm:pt>
    <dgm:pt modelId="{9ADC07E0-687C-4742-B05A-946750E67C07}" type="sibTrans" cxnId="{59A9AB1D-C970-472D-AE98-7F207E5CD99D}">
      <dgm:prSet/>
      <dgm:spPr/>
      <dgm:t>
        <a:bodyPr/>
        <a:lstStyle/>
        <a:p>
          <a:endParaRPr lang="en-US"/>
        </a:p>
      </dgm:t>
    </dgm:pt>
    <dgm:pt modelId="{A58B7C7E-8B32-4EF0-A204-5142EC43D1DC}">
      <dgm:prSet phldrT="[Text]"/>
      <dgm:spPr/>
      <dgm:t>
        <a:bodyPr/>
        <a:lstStyle/>
        <a:p>
          <a:r>
            <a:rPr lang="en-US" b="1" dirty="0"/>
            <a:t>Control Method</a:t>
          </a:r>
        </a:p>
      </dgm:t>
    </dgm:pt>
    <dgm:pt modelId="{E9196C38-2674-4B0C-981C-5A444A23CCC1}" type="parTrans" cxnId="{BC469D41-9745-4201-873D-B4DFBEB43FF5}">
      <dgm:prSet/>
      <dgm:spPr/>
      <dgm:t>
        <a:bodyPr/>
        <a:lstStyle/>
        <a:p>
          <a:endParaRPr lang="en-US"/>
        </a:p>
      </dgm:t>
    </dgm:pt>
    <dgm:pt modelId="{B50F048C-DF4D-4E41-ADBF-CE4F08F031A6}" type="sibTrans" cxnId="{BC469D41-9745-4201-873D-B4DFBEB43FF5}">
      <dgm:prSet/>
      <dgm:spPr/>
      <dgm:t>
        <a:bodyPr/>
        <a:lstStyle/>
        <a:p>
          <a:endParaRPr lang="en-US"/>
        </a:p>
      </dgm:t>
    </dgm:pt>
    <dgm:pt modelId="{99652B5C-68D2-43CD-9441-6BCD5EF1D399}">
      <dgm:prSet custLinFactNeighborX="1066" custLinFactNeighborY="3560"/>
      <dgm:spPr/>
      <dgm:t>
        <a:bodyPr/>
        <a:lstStyle/>
        <a:p>
          <a:endParaRPr lang="en-US"/>
        </a:p>
      </dgm:t>
    </dgm:pt>
    <dgm:pt modelId="{D1FA4BC0-74FA-4BC4-B58E-DC534E829ABF}" type="parTrans" cxnId="{0E7BCAB2-BC40-443D-8565-1B7C7F91F224}">
      <dgm:prSet/>
      <dgm:spPr/>
      <dgm:t>
        <a:bodyPr/>
        <a:lstStyle/>
        <a:p>
          <a:endParaRPr lang="en-US"/>
        </a:p>
      </dgm:t>
    </dgm:pt>
    <dgm:pt modelId="{F7F89C8E-CCE4-4033-8AE8-A6CCDEABC855}" type="sibTrans" cxnId="{0E7BCAB2-BC40-443D-8565-1B7C7F91F224}">
      <dgm:prSet custAng="1019129" custLinFactNeighborX="6490" custLinFactNeighborY="-2988"/>
      <dgm:spPr/>
      <dgm:t>
        <a:bodyPr/>
        <a:lstStyle/>
        <a:p>
          <a:endParaRPr lang="en-US"/>
        </a:p>
      </dgm:t>
    </dgm:pt>
    <dgm:pt modelId="{8B2104F1-3BFE-474D-BEB7-3D944280E5A2}" type="pres">
      <dgm:prSet presAssocID="{7D472D26-688F-48BB-91C4-A3ACD6898934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7247ACA3-86AC-4B95-A3D1-6BC5821247D7}" type="pres">
      <dgm:prSet presAssocID="{F958CAEF-A854-4E28-B583-CA0580809EEA}" presName="gear1" presStyleLbl="node1" presStyleIdx="0" presStyleCnt="3" custScaleX="62443" custScaleY="61890" custLinFactNeighborX="-18657" custLinFactNeighborY="-3925">
        <dgm:presLayoutVars>
          <dgm:chMax val="1"/>
          <dgm:bulletEnabled val="1"/>
        </dgm:presLayoutVars>
      </dgm:prSet>
      <dgm:spPr/>
    </dgm:pt>
    <dgm:pt modelId="{09A7F37F-12C8-4D59-9603-4751D14DABE0}" type="pres">
      <dgm:prSet presAssocID="{F958CAEF-A854-4E28-B583-CA0580809EEA}" presName="gear1srcNode" presStyleLbl="node1" presStyleIdx="0" presStyleCnt="3"/>
      <dgm:spPr/>
    </dgm:pt>
    <dgm:pt modelId="{0EFC535B-89E1-4C9E-9A70-3040678FE3B1}" type="pres">
      <dgm:prSet presAssocID="{F958CAEF-A854-4E28-B583-CA0580809EEA}" presName="gear1dstNode" presStyleLbl="node1" presStyleIdx="0" presStyleCnt="3"/>
      <dgm:spPr/>
    </dgm:pt>
    <dgm:pt modelId="{8FF20691-8426-4DB9-BBB5-2B6E1456BC4F}" type="pres">
      <dgm:prSet presAssocID="{F7C4E3CD-D6DC-4C9B-95A9-F4C10F45E992}" presName="gear2" presStyleLbl="node1" presStyleIdx="1" presStyleCnt="3" custScaleX="93986" custScaleY="93650">
        <dgm:presLayoutVars>
          <dgm:chMax val="1"/>
          <dgm:bulletEnabled val="1"/>
        </dgm:presLayoutVars>
      </dgm:prSet>
      <dgm:spPr/>
    </dgm:pt>
    <dgm:pt modelId="{FF60E9A0-B8FE-450C-A80F-61C278DDF371}" type="pres">
      <dgm:prSet presAssocID="{F7C4E3CD-D6DC-4C9B-95A9-F4C10F45E992}" presName="gear2srcNode" presStyleLbl="node1" presStyleIdx="1" presStyleCnt="3"/>
      <dgm:spPr/>
    </dgm:pt>
    <dgm:pt modelId="{ACAE625C-D88E-4979-847A-A1A65526F5E0}" type="pres">
      <dgm:prSet presAssocID="{F7C4E3CD-D6DC-4C9B-95A9-F4C10F45E992}" presName="gear2dstNode" presStyleLbl="node1" presStyleIdx="1" presStyleCnt="3"/>
      <dgm:spPr/>
    </dgm:pt>
    <dgm:pt modelId="{18177ACA-A9D6-4EFB-BB3C-814430D55F57}" type="pres">
      <dgm:prSet presAssocID="{A58B7C7E-8B32-4EF0-A204-5142EC43D1DC}" presName="gear3" presStyleLbl="node1" presStyleIdx="2" presStyleCnt="3" custLinFactNeighborX="1066" custLinFactNeighborY="3560"/>
      <dgm:spPr/>
    </dgm:pt>
    <dgm:pt modelId="{B44D8DC0-3000-4256-B80C-3A53F807D926}" type="pres">
      <dgm:prSet presAssocID="{A58B7C7E-8B32-4EF0-A204-5142EC43D1DC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B5329CDA-4B5A-48D1-AD03-8A96345F4486}" type="pres">
      <dgm:prSet presAssocID="{A58B7C7E-8B32-4EF0-A204-5142EC43D1DC}" presName="gear3srcNode" presStyleLbl="node1" presStyleIdx="2" presStyleCnt="3"/>
      <dgm:spPr/>
    </dgm:pt>
    <dgm:pt modelId="{CD34EF6E-3BCC-4F3E-B2B9-41AD3260FCAE}" type="pres">
      <dgm:prSet presAssocID="{A58B7C7E-8B32-4EF0-A204-5142EC43D1DC}" presName="gear3dstNode" presStyleLbl="node1" presStyleIdx="2" presStyleCnt="3"/>
      <dgm:spPr/>
    </dgm:pt>
    <dgm:pt modelId="{8FC87EDC-0CBB-4FAA-AA1A-6CB4BFB2B269}" type="pres">
      <dgm:prSet presAssocID="{7455893A-51FC-4346-86A0-61DFBEF1AAA1}" presName="connector1" presStyleLbl="sibTrans2D1" presStyleIdx="0" presStyleCnt="3" custAng="2206495" custScaleX="85276" custScaleY="92493" custLinFactNeighborX="-22042" custLinFactNeighborY="-1653"/>
      <dgm:spPr/>
    </dgm:pt>
    <dgm:pt modelId="{2D7C9327-1D63-4666-ADB3-875E553D5A2D}" type="pres">
      <dgm:prSet presAssocID="{9ADC07E0-687C-4742-B05A-946750E67C07}" presName="connector2" presStyleLbl="sibTrans2D1" presStyleIdx="1" presStyleCnt="3" custAng="787500" custLinFactNeighborX="-13663" custLinFactNeighborY="-5217"/>
      <dgm:spPr/>
    </dgm:pt>
    <dgm:pt modelId="{80B9E334-0462-41F3-8C39-091AA08048D5}" type="pres">
      <dgm:prSet presAssocID="{B50F048C-DF4D-4E41-ADBF-CE4F08F031A6}" presName="connector3" presStyleLbl="sibTrans2D1" presStyleIdx="2" presStyleCnt="3" custAng="1019129" custLinFactNeighborX="6490" custLinFactNeighborY="-2988"/>
      <dgm:spPr/>
    </dgm:pt>
  </dgm:ptLst>
  <dgm:cxnLst>
    <dgm:cxn modelId="{59A9AB1D-C970-472D-AE98-7F207E5CD99D}" srcId="{7D472D26-688F-48BB-91C4-A3ACD6898934}" destId="{F7C4E3CD-D6DC-4C9B-95A9-F4C10F45E992}" srcOrd="1" destOrd="0" parTransId="{38856773-7252-48D2-AF00-80C34101A2F1}" sibTransId="{9ADC07E0-687C-4742-B05A-946750E67C07}"/>
    <dgm:cxn modelId="{C0A34B2F-7CFC-42CB-81A8-0D1179423E46}" type="presOf" srcId="{F7C4E3CD-D6DC-4C9B-95A9-F4C10F45E992}" destId="{FF60E9A0-B8FE-450C-A80F-61C278DDF371}" srcOrd="1" destOrd="0" presId="urn:microsoft.com/office/officeart/2005/8/layout/gear1"/>
    <dgm:cxn modelId="{98B2A734-BE3A-4C9A-A4ED-CF974FE386EA}" type="presOf" srcId="{F7C4E3CD-D6DC-4C9B-95A9-F4C10F45E992}" destId="{8FF20691-8426-4DB9-BBB5-2B6E1456BC4F}" srcOrd="0" destOrd="0" presId="urn:microsoft.com/office/officeart/2005/8/layout/gear1"/>
    <dgm:cxn modelId="{9AC13561-7966-4D52-95CC-4B25E700F102}" type="presOf" srcId="{F958CAEF-A854-4E28-B583-CA0580809EEA}" destId="{7247ACA3-86AC-4B95-A3D1-6BC5821247D7}" srcOrd="0" destOrd="0" presId="urn:microsoft.com/office/officeart/2005/8/layout/gear1"/>
    <dgm:cxn modelId="{BC469D41-9745-4201-873D-B4DFBEB43FF5}" srcId="{7D472D26-688F-48BB-91C4-A3ACD6898934}" destId="{A58B7C7E-8B32-4EF0-A204-5142EC43D1DC}" srcOrd="2" destOrd="0" parTransId="{E9196C38-2674-4B0C-981C-5A444A23CCC1}" sibTransId="{B50F048C-DF4D-4E41-ADBF-CE4F08F031A6}"/>
    <dgm:cxn modelId="{575E9645-F295-4C73-89FF-153EF1035E0E}" type="presOf" srcId="{A58B7C7E-8B32-4EF0-A204-5142EC43D1DC}" destId="{18177ACA-A9D6-4EFB-BB3C-814430D55F57}" srcOrd="0" destOrd="0" presId="urn:microsoft.com/office/officeart/2005/8/layout/gear1"/>
    <dgm:cxn modelId="{AE4A156A-D8A8-460E-8F9C-D8B5B8BBF7B9}" type="presOf" srcId="{A58B7C7E-8B32-4EF0-A204-5142EC43D1DC}" destId="{CD34EF6E-3BCC-4F3E-B2B9-41AD3260FCAE}" srcOrd="3" destOrd="0" presId="urn:microsoft.com/office/officeart/2005/8/layout/gear1"/>
    <dgm:cxn modelId="{0E7BCAB2-BC40-443D-8565-1B7C7F91F224}" srcId="{7D472D26-688F-48BB-91C4-A3ACD6898934}" destId="{99652B5C-68D2-43CD-9441-6BCD5EF1D399}" srcOrd="3" destOrd="0" parTransId="{D1FA4BC0-74FA-4BC4-B58E-DC534E829ABF}" sibTransId="{F7F89C8E-CCE4-4033-8AE8-A6CCDEABC855}"/>
    <dgm:cxn modelId="{B58D3AB4-1D0D-43BA-8EBB-0DD2172C03BB}" type="presOf" srcId="{9ADC07E0-687C-4742-B05A-946750E67C07}" destId="{2D7C9327-1D63-4666-ADB3-875E553D5A2D}" srcOrd="0" destOrd="0" presId="urn:microsoft.com/office/officeart/2005/8/layout/gear1"/>
    <dgm:cxn modelId="{5FF680B8-8A6C-4E50-B5FB-CB2BB04D3425}" type="presOf" srcId="{A58B7C7E-8B32-4EF0-A204-5142EC43D1DC}" destId="{B5329CDA-4B5A-48D1-AD03-8A96345F4486}" srcOrd="2" destOrd="0" presId="urn:microsoft.com/office/officeart/2005/8/layout/gear1"/>
    <dgm:cxn modelId="{3930C3BA-A344-49AD-A39B-C6C84E6520A8}" srcId="{7D472D26-688F-48BB-91C4-A3ACD6898934}" destId="{F958CAEF-A854-4E28-B583-CA0580809EEA}" srcOrd="0" destOrd="0" parTransId="{C0145754-22AB-4188-8925-435BAF6625A6}" sibTransId="{7455893A-51FC-4346-86A0-61DFBEF1AAA1}"/>
    <dgm:cxn modelId="{7D020DC0-F1A9-4379-A498-1B2619B60515}" type="presOf" srcId="{7455893A-51FC-4346-86A0-61DFBEF1AAA1}" destId="{8FC87EDC-0CBB-4FAA-AA1A-6CB4BFB2B269}" srcOrd="0" destOrd="0" presId="urn:microsoft.com/office/officeart/2005/8/layout/gear1"/>
    <dgm:cxn modelId="{7999E2D1-F899-4C79-8BDA-6DEC71025DE4}" type="presOf" srcId="{7D472D26-688F-48BB-91C4-A3ACD6898934}" destId="{8B2104F1-3BFE-474D-BEB7-3D944280E5A2}" srcOrd="0" destOrd="0" presId="urn:microsoft.com/office/officeart/2005/8/layout/gear1"/>
    <dgm:cxn modelId="{32BF6BD7-3500-4966-8148-98A9A32A309B}" type="presOf" srcId="{B50F048C-DF4D-4E41-ADBF-CE4F08F031A6}" destId="{80B9E334-0462-41F3-8C39-091AA08048D5}" srcOrd="0" destOrd="0" presId="urn:microsoft.com/office/officeart/2005/8/layout/gear1"/>
    <dgm:cxn modelId="{157856DB-0EEC-4FAC-8E01-768977D608CB}" type="presOf" srcId="{F958CAEF-A854-4E28-B583-CA0580809EEA}" destId="{09A7F37F-12C8-4D59-9603-4751D14DABE0}" srcOrd="1" destOrd="0" presId="urn:microsoft.com/office/officeart/2005/8/layout/gear1"/>
    <dgm:cxn modelId="{C30183DD-37DA-4BFD-BEF1-48CBC0108A17}" type="presOf" srcId="{A58B7C7E-8B32-4EF0-A204-5142EC43D1DC}" destId="{B44D8DC0-3000-4256-B80C-3A53F807D926}" srcOrd="1" destOrd="0" presId="urn:microsoft.com/office/officeart/2005/8/layout/gear1"/>
    <dgm:cxn modelId="{65B3F5E9-4F7E-4E1B-BD48-A8D75A120FD4}" type="presOf" srcId="{F958CAEF-A854-4E28-B583-CA0580809EEA}" destId="{0EFC535B-89E1-4C9E-9A70-3040678FE3B1}" srcOrd="2" destOrd="0" presId="urn:microsoft.com/office/officeart/2005/8/layout/gear1"/>
    <dgm:cxn modelId="{F366F1F3-FB6F-4FAD-8935-08BD18C0DE12}" type="presOf" srcId="{F7C4E3CD-D6DC-4C9B-95A9-F4C10F45E992}" destId="{ACAE625C-D88E-4979-847A-A1A65526F5E0}" srcOrd="2" destOrd="0" presId="urn:microsoft.com/office/officeart/2005/8/layout/gear1"/>
    <dgm:cxn modelId="{34CDFB3A-1109-4475-8058-5EF8DBEEDD5F}" type="presParOf" srcId="{8B2104F1-3BFE-474D-BEB7-3D944280E5A2}" destId="{7247ACA3-86AC-4B95-A3D1-6BC5821247D7}" srcOrd="0" destOrd="0" presId="urn:microsoft.com/office/officeart/2005/8/layout/gear1"/>
    <dgm:cxn modelId="{691F5CA7-0B47-4689-BE4E-2A92C46A7D78}" type="presParOf" srcId="{8B2104F1-3BFE-474D-BEB7-3D944280E5A2}" destId="{09A7F37F-12C8-4D59-9603-4751D14DABE0}" srcOrd="1" destOrd="0" presId="urn:microsoft.com/office/officeart/2005/8/layout/gear1"/>
    <dgm:cxn modelId="{5E66137E-8AF8-49A0-A111-EF62BE2C7B00}" type="presParOf" srcId="{8B2104F1-3BFE-474D-BEB7-3D944280E5A2}" destId="{0EFC535B-89E1-4C9E-9A70-3040678FE3B1}" srcOrd="2" destOrd="0" presId="urn:microsoft.com/office/officeart/2005/8/layout/gear1"/>
    <dgm:cxn modelId="{39357B3D-2E2A-42D5-B5B5-53FFF19D4C32}" type="presParOf" srcId="{8B2104F1-3BFE-474D-BEB7-3D944280E5A2}" destId="{8FF20691-8426-4DB9-BBB5-2B6E1456BC4F}" srcOrd="3" destOrd="0" presId="urn:microsoft.com/office/officeart/2005/8/layout/gear1"/>
    <dgm:cxn modelId="{F45E3811-B381-4C8B-A40B-8B8723D7D17B}" type="presParOf" srcId="{8B2104F1-3BFE-474D-BEB7-3D944280E5A2}" destId="{FF60E9A0-B8FE-450C-A80F-61C278DDF371}" srcOrd="4" destOrd="0" presId="urn:microsoft.com/office/officeart/2005/8/layout/gear1"/>
    <dgm:cxn modelId="{810E2BFC-7FAC-41FD-BD79-7AFBE6615193}" type="presParOf" srcId="{8B2104F1-3BFE-474D-BEB7-3D944280E5A2}" destId="{ACAE625C-D88E-4979-847A-A1A65526F5E0}" srcOrd="5" destOrd="0" presId="urn:microsoft.com/office/officeart/2005/8/layout/gear1"/>
    <dgm:cxn modelId="{759395BD-2AF1-4749-894C-3D932D6F22D8}" type="presParOf" srcId="{8B2104F1-3BFE-474D-BEB7-3D944280E5A2}" destId="{18177ACA-A9D6-4EFB-BB3C-814430D55F57}" srcOrd="6" destOrd="0" presId="urn:microsoft.com/office/officeart/2005/8/layout/gear1"/>
    <dgm:cxn modelId="{BEC74EB5-D95C-455E-B086-7A1FDC546DBE}" type="presParOf" srcId="{8B2104F1-3BFE-474D-BEB7-3D944280E5A2}" destId="{B44D8DC0-3000-4256-B80C-3A53F807D926}" srcOrd="7" destOrd="0" presId="urn:microsoft.com/office/officeart/2005/8/layout/gear1"/>
    <dgm:cxn modelId="{CFE069EB-312A-4E12-A081-2457B2B24F95}" type="presParOf" srcId="{8B2104F1-3BFE-474D-BEB7-3D944280E5A2}" destId="{B5329CDA-4B5A-48D1-AD03-8A96345F4486}" srcOrd="8" destOrd="0" presId="urn:microsoft.com/office/officeart/2005/8/layout/gear1"/>
    <dgm:cxn modelId="{9E66D91A-FAAD-4EC6-9DE0-F1026A42D735}" type="presParOf" srcId="{8B2104F1-3BFE-474D-BEB7-3D944280E5A2}" destId="{CD34EF6E-3BCC-4F3E-B2B9-41AD3260FCAE}" srcOrd="9" destOrd="0" presId="urn:microsoft.com/office/officeart/2005/8/layout/gear1"/>
    <dgm:cxn modelId="{B37EEA27-8F82-479C-B16E-E62A803B97BC}" type="presParOf" srcId="{8B2104F1-3BFE-474D-BEB7-3D944280E5A2}" destId="{8FC87EDC-0CBB-4FAA-AA1A-6CB4BFB2B269}" srcOrd="10" destOrd="0" presId="urn:microsoft.com/office/officeart/2005/8/layout/gear1"/>
    <dgm:cxn modelId="{8DAEF6B2-4A0C-469E-BCD5-A354A8AB15A2}" type="presParOf" srcId="{8B2104F1-3BFE-474D-BEB7-3D944280E5A2}" destId="{2D7C9327-1D63-4666-ADB3-875E553D5A2D}" srcOrd="11" destOrd="0" presId="urn:microsoft.com/office/officeart/2005/8/layout/gear1"/>
    <dgm:cxn modelId="{F411692C-9F25-436B-A341-4E1326C117B1}" type="presParOf" srcId="{8B2104F1-3BFE-474D-BEB7-3D944280E5A2}" destId="{80B9E334-0462-41F3-8C39-091AA08048D5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7ACA3-86AC-4B95-A3D1-6BC5821247D7}">
      <dsp:nvSpPr>
        <dsp:cNvPr id="0" name=""/>
        <dsp:cNvSpPr/>
      </dsp:nvSpPr>
      <dsp:spPr>
        <a:xfrm>
          <a:off x="2856617" y="2171750"/>
          <a:ext cx="1395725" cy="1383365"/>
        </a:xfrm>
        <a:prstGeom prst="gear9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Search Strategy</a:t>
          </a:r>
        </a:p>
      </dsp:txBody>
      <dsp:txXfrm>
        <a:off x="3136296" y="2495797"/>
        <a:ext cx="836367" cy="711078"/>
      </dsp:txXfrm>
    </dsp:sp>
    <dsp:sp modelId="{8FF20691-8426-4DB9-BBB5-2B6E1456BC4F}">
      <dsp:nvSpPr>
        <dsp:cNvPr id="0" name=""/>
        <dsp:cNvSpPr/>
      </dsp:nvSpPr>
      <dsp:spPr>
        <a:xfrm>
          <a:off x="1633841" y="1435692"/>
          <a:ext cx="1527836" cy="1522374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Search Algorithms</a:t>
          </a:r>
        </a:p>
      </dsp:txBody>
      <dsp:txXfrm>
        <a:off x="2017897" y="1821271"/>
        <a:ext cx="759724" cy="751216"/>
      </dsp:txXfrm>
    </dsp:sp>
    <dsp:sp modelId="{18177ACA-A9D6-4EFB-BB3C-814430D55F57}">
      <dsp:nvSpPr>
        <dsp:cNvPr id="0" name=""/>
        <dsp:cNvSpPr/>
      </dsp:nvSpPr>
      <dsp:spPr>
        <a:xfrm rot="20700000">
          <a:off x="2516256" y="332027"/>
          <a:ext cx="1592756" cy="159275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Control Method</a:t>
          </a:r>
        </a:p>
      </dsp:txBody>
      <dsp:txXfrm rot="-20700000">
        <a:off x="2865594" y="681365"/>
        <a:ext cx="894080" cy="894080"/>
      </dsp:txXfrm>
    </dsp:sp>
    <dsp:sp modelId="{8FC87EDC-0CBB-4FAA-AA1A-6CB4BFB2B269}">
      <dsp:nvSpPr>
        <dsp:cNvPr id="0" name=""/>
        <dsp:cNvSpPr/>
      </dsp:nvSpPr>
      <dsp:spPr>
        <a:xfrm rot="2206495">
          <a:off x="2371680" y="1683839"/>
          <a:ext cx="2406891" cy="2456102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C9327-1D63-4666-ADB3-875E553D5A2D}">
      <dsp:nvSpPr>
        <dsp:cNvPr id="0" name=""/>
        <dsp:cNvSpPr/>
      </dsp:nvSpPr>
      <dsp:spPr>
        <a:xfrm rot="787500">
          <a:off x="1013051" y="916507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9E334-0462-41F3-8C39-091AA08048D5}">
      <dsp:nvSpPr>
        <dsp:cNvPr id="0" name=""/>
        <dsp:cNvSpPr/>
      </dsp:nvSpPr>
      <dsp:spPr>
        <a:xfrm rot="1019129">
          <a:off x="2272501" y="-15270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48441A-FF22-48C2-8242-0F3E2FB120CE}">
      <dsp:nvSpPr>
        <dsp:cNvPr id="0" name=""/>
        <dsp:cNvSpPr/>
      </dsp:nvSpPr>
      <dsp:spPr>
        <a:xfrm>
          <a:off x="2623670" y="132579"/>
          <a:ext cx="2631200" cy="913781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60FFD7-BA54-4855-AAAC-9E2D316A2B77}">
      <dsp:nvSpPr>
        <dsp:cNvPr id="0" name=""/>
        <dsp:cNvSpPr/>
      </dsp:nvSpPr>
      <dsp:spPr>
        <a:xfrm>
          <a:off x="3688388" y="2370119"/>
          <a:ext cx="509922" cy="326350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27427-93D1-4BCA-B41D-671E2BAD9EE4}">
      <dsp:nvSpPr>
        <dsp:cNvPr id="0" name=""/>
        <dsp:cNvSpPr/>
      </dsp:nvSpPr>
      <dsp:spPr>
        <a:xfrm>
          <a:off x="2719536" y="2631200"/>
          <a:ext cx="2447628" cy="6119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Select one</a:t>
          </a:r>
        </a:p>
      </dsp:txBody>
      <dsp:txXfrm>
        <a:off x="2719536" y="2631200"/>
        <a:ext cx="2447628" cy="611907"/>
      </dsp:txXfrm>
    </dsp:sp>
    <dsp:sp modelId="{C2A7393D-EEC4-40E6-8D31-6DEE9649EC47}">
      <dsp:nvSpPr>
        <dsp:cNvPr id="0" name=""/>
        <dsp:cNvSpPr/>
      </dsp:nvSpPr>
      <dsp:spPr>
        <a:xfrm>
          <a:off x="3484423" y="1202533"/>
          <a:ext cx="917860" cy="917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Multi directional</a:t>
          </a:r>
        </a:p>
      </dsp:txBody>
      <dsp:txXfrm>
        <a:off x="3618840" y="1336950"/>
        <a:ext cx="649026" cy="649026"/>
      </dsp:txXfrm>
    </dsp:sp>
    <dsp:sp modelId="{CDE9B7EA-BF34-4B48-AEFA-54F859AA40B7}">
      <dsp:nvSpPr>
        <dsp:cNvPr id="0" name=""/>
        <dsp:cNvSpPr/>
      </dsp:nvSpPr>
      <dsp:spPr>
        <a:xfrm>
          <a:off x="2836794" y="481827"/>
          <a:ext cx="917860" cy="917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Backward search</a:t>
          </a:r>
        </a:p>
      </dsp:txBody>
      <dsp:txXfrm>
        <a:off x="2971211" y="616244"/>
        <a:ext cx="649026" cy="649026"/>
      </dsp:txXfrm>
    </dsp:sp>
    <dsp:sp modelId="{E17974D8-CC41-4242-BD0F-BADB6C3536DC}">
      <dsp:nvSpPr>
        <dsp:cNvPr id="0" name=""/>
        <dsp:cNvSpPr/>
      </dsp:nvSpPr>
      <dsp:spPr>
        <a:xfrm>
          <a:off x="4099277" y="506419"/>
          <a:ext cx="917860" cy="9178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Forward search</a:t>
          </a:r>
        </a:p>
      </dsp:txBody>
      <dsp:txXfrm>
        <a:off x="4233694" y="640836"/>
        <a:ext cx="649026" cy="649026"/>
      </dsp:txXfrm>
    </dsp:sp>
    <dsp:sp modelId="{BB8FA1E9-DF52-4044-AAEF-D1B09B6B998B}">
      <dsp:nvSpPr>
        <dsp:cNvPr id="0" name=""/>
        <dsp:cNvSpPr/>
      </dsp:nvSpPr>
      <dsp:spPr>
        <a:xfrm>
          <a:off x="2515566" y="60306"/>
          <a:ext cx="2855566" cy="228445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47ACA3-86AC-4B95-A3D1-6BC5821247D7}">
      <dsp:nvSpPr>
        <dsp:cNvPr id="0" name=""/>
        <dsp:cNvSpPr/>
      </dsp:nvSpPr>
      <dsp:spPr>
        <a:xfrm>
          <a:off x="2888155" y="2250585"/>
          <a:ext cx="1395725" cy="1383365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Search Strategy</a:t>
          </a:r>
        </a:p>
      </dsp:txBody>
      <dsp:txXfrm>
        <a:off x="3167834" y="2574632"/>
        <a:ext cx="836367" cy="711078"/>
      </dsp:txXfrm>
    </dsp:sp>
    <dsp:sp modelId="{8FF20691-8426-4DB9-BBB5-2B6E1456BC4F}">
      <dsp:nvSpPr>
        <dsp:cNvPr id="0" name=""/>
        <dsp:cNvSpPr/>
      </dsp:nvSpPr>
      <dsp:spPr>
        <a:xfrm>
          <a:off x="1633841" y="1435692"/>
          <a:ext cx="1527836" cy="1522374"/>
        </a:xfrm>
        <a:prstGeom prst="gear6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Search Algorithms</a:t>
          </a:r>
        </a:p>
      </dsp:txBody>
      <dsp:txXfrm>
        <a:off x="2017897" y="1821271"/>
        <a:ext cx="759724" cy="751216"/>
      </dsp:txXfrm>
    </dsp:sp>
    <dsp:sp modelId="{18177ACA-A9D6-4EFB-BB3C-814430D55F57}">
      <dsp:nvSpPr>
        <dsp:cNvPr id="0" name=""/>
        <dsp:cNvSpPr/>
      </dsp:nvSpPr>
      <dsp:spPr>
        <a:xfrm rot="20700000">
          <a:off x="2516256" y="332027"/>
          <a:ext cx="1592756" cy="1592756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Control Method</a:t>
          </a:r>
        </a:p>
      </dsp:txBody>
      <dsp:txXfrm rot="-20700000">
        <a:off x="2865594" y="681365"/>
        <a:ext cx="894080" cy="894080"/>
      </dsp:txXfrm>
    </dsp:sp>
    <dsp:sp modelId="{8FC87EDC-0CBB-4FAA-AA1A-6CB4BFB2B269}">
      <dsp:nvSpPr>
        <dsp:cNvPr id="0" name=""/>
        <dsp:cNvSpPr/>
      </dsp:nvSpPr>
      <dsp:spPr>
        <a:xfrm rot="2206495">
          <a:off x="2292142" y="1636017"/>
          <a:ext cx="2439794" cy="2646276"/>
        </a:xfrm>
        <a:prstGeom prst="circularArrow">
          <a:avLst>
            <a:gd name="adj1" fmla="val 4687"/>
            <a:gd name="adj2" fmla="val 299029"/>
            <a:gd name="adj3" fmla="val 2513083"/>
            <a:gd name="adj4" fmla="val 15867933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C9327-1D63-4666-ADB3-875E553D5A2D}">
      <dsp:nvSpPr>
        <dsp:cNvPr id="0" name=""/>
        <dsp:cNvSpPr/>
      </dsp:nvSpPr>
      <dsp:spPr>
        <a:xfrm rot="787500">
          <a:off x="1013051" y="916507"/>
          <a:ext cx="2078736" cy="2078736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B9E334-0462-41F3-8C39-091AA08048D5}">
      <dsp:nvSpPr>
        <dsp:cNvPr id="0" name=""/>
        <dsp:cNvSpPr/>
      </dsp:nvSpPr>
      <dsp:spPr>
        <a:xfrm rot="1019129">
          <a:off x="2272501" y="-152702"/>
          <a:ext cx="2241296" cy="2241296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A8522EE-CC1F-449A-8664-D36C5596F63D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_rels/notesSlide65.xml.rels><?xml version="1.0" encoding="UTF-8"?>
<Relationships xmlns="http://schemas.openxmlformats.org/package/2006/relationships"><Relationship Id="rId1" Type="http://schemas.openxmlformats.org/officeDocument/2006/relationships/slide" Target="../slides/slide65.xml"/><Relationship Id="rId2" Type="http://schemas.openxmlformats.org/officeDocument/2006/relationships/notesMaster" Target="../notesMasters/notesMaster1.xml"/>
</Relationships>
</file>

<file path=ppt/notesSlides/_rels/notesSlide66.xml.rels><?xml version="1.0" encoding="UTF-8"?>
<Relationships xmlns="http://schemas.openxmlformats.org/package/2006/relationships"><Relationship Id="rId1" Type="http://schemas.openxmlformats.org/officeDocument/2006/relationships/slide" Target="../slides/slide66.xml"/><Relationship Id="rId2" Type="http://schemas.openxmlformats.org/officeDocument/2006/relationships/notesMaster" Target="../notesMasters/notesMaster1.xml"/>
</Relationships>
</file>

<file path=ppt/notesSlides/_rels/notesSlide67.xml.rels><?xml version="1.0" encoding="UTF-8"?>
<Relationships xmlns="http://schemas.openxmlformats.org/package/2006/relationships"><Relationship Id="rId1" Type="http://schemas.openxmlformats.org/officeDocument/2006/relationships/slide" Target="../slides/slide67.xml"/><Relationship Id="rId2" Type="http://schemas.openxmlformats.org/officeDocument/2006/relationships/notesMaster" Target="../notesMasters/notesMaster1.xml"/>
</Relationships>
</file>

<file path=ppt/notesSlides/_rels/notesSlide68.xml.rels><?xml version="1.0" encoding="UTF-8"?>
<Relationships xmlns="http://schemas.openxmlformats.org/package/2006/relationships"><Relationship Id="rId1" Type="http://schemas.openxmlformats.org/officeDocument/2006/relationships/slide" Target="../slides/slide68.xml"/><Relationship Id="rId2" Type="http://schemas.openxmlformats.org/officeDocument/2006/relationships/notesMaster" Target="../notesMasters/notesMaster1.xml"/>
</Relationships>
</file>

<file path=ppt/notesSlides/_rels/notesSlide69.xml.rels><?xml version="1.0" encoding="UTF-8"?>
<Relationships xmlns="http://schemas.openxmlformats.org/package/2006/relationships"><Relationship Id="rId1" Type="http://schemas.openxmlformats.org/officeDocument/2006/relationships/slide" Target="../slides/slide69.xml"/><Relationship Id="rId2" Type="http://schemas.openxmlformats.org/officeDocument/2006/relationships/notesMaster" Target="../notesMasters/notesMaster1.xml"/>
</Relationships>
</file>

<file path=ppt/notesSlides/_rels/notesSlide70.xml.rels><?xml version="1.0" encoding="UTF-8"?>
<Relationships xmlns="http://schemas.openxmlformats.org/package/2006/relationships"><Relationship Id="rId1" Type="http://schemas.openxmlformats.org/officeDocument/2006/relationships/slide" Target="../slides/slide70.xml"/><Relationship Id="rId2" Type="http://schemas.openxmlformats.org/officeDocument/2006/relationships/notesMaster" Target="../notesMasters/notesMaster1.xml"/>
</Relationships>
</file>

<file path=ppt/notesSlides/_rels/notesSlide71.xml.rels><?xml version="1.0" encoding="UTF-8"?>
<Relationships xmlns="http://schemas.openxmlformats.org/package/2006/relationships"><Relationship Id="rId1" Type="http://schemas.openxmlformats.org/officeDocument/2006/relationships/slide" Target="../slides/slide71.xml"/><Relationship Id="rId2" Type="http://schemas.openxmlformats.org/officeDocument/2006/relationships/notesMaster" Target="../notesMasters/notesMaster1.xml"/>
</Relationships>
</file>

<file path=ppt/notesSlides/_rels/notesSlide72.xml.rels><?xml version="1.0" encoding="UTF-8"?>
<Relationships xmlns="http://schemas.openxmlformats.org/package/2006/relationships"><Relationship Id="rId1" Type="http://schemas.openxmlformats.org/officeDocument/2006/relationships/slide" Target="../slides/slide72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6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99437A7-CBE3-41A0-89EF-B2FE41F7903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6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425DA03-AFA0-4672-902E-E4AE8E61FC2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7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82BD7EAB-26D7-42EA-9192-1FCBAE9F56D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7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89760B6-40EA-4A8A-9DD9-EC1C293C9CE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7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A42DFD3-C8A1-4279-A358-6D8D6796636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8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8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87765C9-6D75-488B-BC17-B69AC0177E3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8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E0478E2-54A5-4A1B-AAE8-23985DF39ADD}" type="slidenum">
              <a:rPr b="0" lang="en-US" sz="1200" spc="-1" strike="noStrike">
                <a:latin typeface="Times New Roman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8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D8B05971-C6E7-4509-8826-95FC85C1B2E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8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670ACBF-F52F-48F1-92AD-22140F40AC7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9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04F6752-5119-492E-9EB0-78493419352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9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01EC26F-3DC1-417F-85F0-CDB254898A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9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9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47FEED8-C32D-41BB-9EAB-B34826550FF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2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B5990605-6D69-4FC1-B158-D066343C364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0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30D98584-BE67-448A-A0CD-CE22C8C54A8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0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E1E9257-8CF5-442E-84C6-58BCD1405AE7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1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487323A8-341D-4763-897B-2D0FE008457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1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9077AFF-8329-4584-BCD7-767B2888B50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1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1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90B6F4E-97BF-403B-A2CF-487DB713B63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1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C2D666B0-E315-45A5-996E-294B49C75CDA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2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2E31BF1A-4C8F-4B22-816A-35F4DC47AF4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2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62124F1-321C-45E7-8F5C-E5E0BD36854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2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2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1302D11-17FE-4947-9C75-115A33C8947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123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04BCC103-4580-44E3-89DF-ED8B824B95E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3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5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73A4CFF-2C83-43F4-A08C-19F2530E61F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3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8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9E3E75F9-9573-42CF-B788-54484C02140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4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C#: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EnQueue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-US" sz="2000" spc="-1" strike="noStrike">
                <a:latin typeface="Arial"/>
              </a:rPr>
              <a:t>DQueue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241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7576EB3-7EB6-49E2-AED6-A796F7D2FB4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4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44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E30F2B0A-8D2E-472B-9A02-C793EFADB53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4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Push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Pop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47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5C5A2E92-EBC1-46DF-B4CF-678F202A0228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6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4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0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4F5FF3C-B012-42FB-9F0D-1C7DE4900A40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52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3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75EEF789-E419-4EC4-AC5C-DADA05BD7A9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5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5875D87-947E-4911-B069-EB484A4730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7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25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259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1CC47019-2220-4A57-AB1E-96D00417979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</p:spPr>
      </p:sp>
      <p:sp>
        <p:nvSpPr>
          <p:cNvPr id="1165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166" name="TextShape 3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7577EEE-11F9-4C86-BADE-C42C22B0C36D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k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d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i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t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y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l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B91B8B79-C5CA-4D20-B0D9-B9CCB76C153C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03/19/2023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ENPM808C Planning for Autonomous Robots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86C5E90-2B0E-466D-B9EE-15BC295C97E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DE2F888-FE37-4901-A2A6-906E94CBA938}" type="datetime1">
              <a:rPr b="0" lang="en-US" sz="1200" spc="-1" strike="noStrike">
                <a:solidFill>
                  <a:srgbClr val="8b8b8b"/>
                </a:solidFill>
                <a:latin typeface="Calibri"/>
              </a:rPr>
              <a:t>03/19/2023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ENPM808C Planning for Autonomous Robots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6DDD8BD-D16D-4E10-95EE-946C0F20451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image" Target="../media/image7.jpeg"/><Relationship Id="rId7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image" Target="../media/image8.jpeg"/><Relationship Id="rId7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diagramData" Target="../diagrams/data3.xml"/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gif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3.g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4.gif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video" Target="../media/media39.mp4"/><Relationship Id="rId3" Type="http://schemas.microsoft.com/office/2007/relationships/media" Target="../media/media39.mp4"/><Relationship Id="rId4" Type="http://schemas.openxmlformats.org/officeDocument/2006/relationships/image" Target="../media/image40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image" Target="../media/image4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5.gif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video" Target="../media/media47.mp4"/><Relationship Id="rId3" Type="http://schemas.microsoft.com/office/2007/relationships/media" Target="../media/media47.mp4"/><Relationship Id="rId4" Type="http://schemas.openxmlformats.org/officeDocument/2006/relationships/image" Target="../media/image48.png"/><Relationship Id="rId5" Type="http://schemas.openxmlformats.org/officeDocument/2006/relationships/slideLayout" Target="../slideLayouts/slideLayout13.xml"/><Relationship Id="rId6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video" Target="../media/media52.mp4"/><Relationship Id="rId2" Type="http://schemas.microsoft.com/office/2007/relationships/media" Target="../media/media52.mp4"/><Relationship Id="rId3" Type="http://schemas.openxmlformats.org/officeDocument/2006/relationships/image" Target="../media/image53.png"/><Relationship Id="rId4" Type="http://schemas.openxmlformats.org/officeDocument/2006/relationships/image" Target="../media/image54.jpeg"/><Relationship Id="rId5" Type="http://schemas.openxmlformats.org/officeDocument/2006/relationships/video" Target="../media/media55.mp4"/><Relationship Id="rId6" Type="http://schemas.microsoft.com/office/2007/relationships/media" Target="../media/media55.mp4"/><Relationship Id="rId7" Type="http://schemas.openxmlformats.org/officeDocument/2006/relationships/image" Target="../media/image56.png"/><Relationship Id="rId8" Type="http://schemas.openxmlformats.org/officeDocument/2006/relationships/video" Target="../media/media57.mp4"/><Relationship Id="rId9" Type="http://schemas.microsoft.com/office/2007/relationships/media" Target="../media/media57.mp4"/><Relationship Id="rId10" Type="http://schemas.openxmlformats.org/officeDocument/2006/relationships/image" Target="../media/image58.png"/><Relationship Id="rId11" Type="http://schemas.openxmlformats.org/officeDocument/2006/relationships/slideLayout" Target="../slideLayouts/slideLayout13.xml"/><Relationship Id="rId12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8.gif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png"/><Relationship Id="rId3" Type="http://schemas.openxmlformats.org/officeDocument/2006/relationships/image" Target="../media/image7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image" Target="../media/image83.jpeg"/><Relationship Id="rId3" Type="http://schemas.openxmlformats.org/officeDocument/2006/relationships/image" Target="../media/image84.jpeg"/><Relationship Id="rId4" Type="http://schemas.openxmlformats.org/officeDocument/2006/relationships/image" Target="../media/image85.jpeg"/><Relationship Id="rId5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5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87.jpeg"/><Relationship Id="rId2" Type="http://schemas.openxmlformats.org/officeDocument/2006/relationships/image" Target="../media/image8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6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9.jpeg"/><Relationship Id="rId2" Type="http://schemas.openxmlformats.org/officeDocument/2006/relationships/image" Target="../media/image90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7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8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93.jpeg"/><Relationship Id="rId2" Type="http://schemas.openxmlformats.org/officeDocument/2006/relationships/image" Target="../media/image94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6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95.jpeg"/><Relationship Id="rId2" Type="http://schemas.openxmlformats.org/officeDocument/2006/relationships/image" Target="../media/image9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97.jpeg"/><Relationship Id="rId2" Type="http://schemas.openxmlformats.org/officeDocument/2006/relationships/image" Target="../media/image98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71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72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01.jpeg"/><Relationship Id="rId2" Type="http://schemas.openxmlformats.org/officeDocument/2006/relationships/image" Target="../media/image102.png"/><Relationship Id="rId3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03.jpeg"/><Relationship Id="rId2" Type="http://schemas.openxmlformats.org/officeDocument/2006/relationships/image" Target="../media/image104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749160" y="1196640"/>
            <a:ext cx="7651080" cy="13921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TextShape 2"/>
          <p:cNvSpPr txBox="1"/>
          <p:nvPr/>
        </p:nvSpPr>
        <p:spPr>
          <a:xfrm>
            <a:off x="498240" y="986040"/>
            <a:ext cx="8229240" cy="18028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tabLst>
                <a:tab algn="l" pos="3317760"/>
              </a:tabLst>
            </a:pP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ENPM 661: P</a:t>
            </a:r>
            <a:r>
              <a:rPr b="1" lang="en-US" sz="2800" spc="-1" strike="noStrike">
                <a:solidFill>
                  <a:srgbClr val="000000"/>
                </a:solidFill>
                <a:latin typeface="Calibri"/>
              </a:rPr>
              <a:t>lanning for Autonomous Robots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0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3413160" cy="828000"/>
          </a:xfrm>
          <a:prstGeom prst="rect">
            <a:avLst/>
          </a:prstGeom>
          <a:ln>
            <a:noFill/>
          </a:ln>
        </p:spPr>
      </p:pic>
      <p:sp>
        <p:nvSpPr>
          <p:cNvPr id="91" name="CustomShape 3"/>
          <p:cNvSpPr/>
          <p:nvPr/>
        </p:nvSpPr>
        <p:spPr>
          <a:xfrm>
            <a:off x="6578640" y="6364080"/>
            <a:ext cx="2470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rmonfare@umd.edu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2" name="CustomShape 4"/>
          <p:cNvSpPr/>
          <p:nvPr/>
        </p:nvSpPr>
        <p:spPr>
          <a:xfrm>
            <a:off x="331200" y="2999880"/>
            <a:ext cx="8561160" cy="175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Reza Monfaredi, PhD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Assistant Professor, </a:t>
            </a:r>
            <a:endParaRPr b="0" lang="en-US" sz="24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George Washington University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Children’s National Medical Center</a:t>
            </a: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Spring 2023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95704D-85D7-42F4-BE93-1943E125889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1285081209"/>
              </p:ext>
            </p:extLst>
          </p:nvPr>
        </p:nvGraphicFramePr>
        <p:xfrm>
          <a:off x="1469520" y="1843200"/>
          <a:ext cx="6095520" cy="406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7" name="CustomShape 2"/>
          <p:cNvSpPr/>
          <p:nvPr/>
        </p:nvSpPr>
        <p:spPr>
          <a:xfrm>
            <a:off x="845640" y="300600"/>
            <a:ext cx="7452360" cy="13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Search Strategies  vs  Search Algorithms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28" name="Picture 2" descr="C:\Users\skgupta\Desktop\MRC_logo.jpg"/>
          <p:cNvPicPr/>
          <p:nvPr/>
        </p:nvPicPr>
        <p:blipFill>
          <a:blip r:embed="rId6"/>
          <a:stretch/>
        </p:blipFill>
        <p:spPr>
          <a:xfrm>
            <a:off x="7418160" y="136440"/>
            <a:ext cx="1636560" cy="39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615091996"/>
              </p:ext>
            </p:extLst>
          </p:nvPr>
        </p:nvGraphicFramePr>
        <p:xfrm>
          <a:off x="628560" y="2226600"/>
          <a:ext cx="7886520" cy="3263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30" name="CustomShape 2"/>
          <p:cNvSpPr/>
          <p:nvPr/>
        </p:nvSpPr>
        <p:spPr>
          <a:xfrm>
            <a:off x="4051800" y="1953000"/>
            <a:ext cx="1040040" cy="929880"/>
          </a:xfrm>
          <a:prstGeom prst="ellipse">
            <a:avLst/>
          </a:prstGeom>
          <a:solidFill>
            <a:schemeClr val="lt1">
              <a:alpha val="40000"/>
              <a:hueOff val="0"/>
              <a:satOff val="0"/>
              <a:lumOff val="0"/>
              <a:alphaOff val="0"/>
            </a:schemeClr>
          </a:solidFill>
          <a:ln>
            <a:solidFill>
              <a:schemeClr val="accen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130" spc="-1" strike="noStrike">
                <a:solidFill>
                  <a:srgbClr val="ffffff"/>
                </a:solidFill>
                <a:latin typeface="Calibri"/>
              </a:rPr>
              <a:t>Bidirectional search</a:t>
            </a:r>
            <a:endParaRPr b="0" lang="en-US" sz="1130" spc="-1" strike="noStrike">
              <a:latin typeface="Arial"/>
            </a:endParaRPr>
          </a:p>
        </p:txBody>
      </p:sp>
      <p:pic>
        <p:nvPicPr>
          <p:cNvPr id="131" name="Picture 2" descr="C:\Users\skgupta\Desktop\MRC_logo.jpg"/>
          <p:cNvPicPr/>
          <p:nvPr/>
        </p:nvPicPr>
        <p:blipFill>
          <a:blip r:embed="rId6"/>
          <a:stretch/>
        </p:blipFill>
        <p:spPr>
          <a:xfrm>
            <a:off x="7418160" y="136440"/>
            <a:ext cx="1636560" cy="39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830880" y="4104360"/>
            <a:ext cx="2515680" cy="3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CustomShape 2"/>
          <p:cNvSpPr/>
          <p:nvPr/>
        </p:nvSpPr>
        <p:spPr>
          <a:xfrm>
            <a:off x="843120" y="2638080"/>
            <a:ext cx="2157120" cy="3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" name="CustomShape 3"/>
          <p:cNvSpPr/>
          <p:nvPr/>
        </p:nvSpPr>
        <p:spPr>
          <a:xfrm>
            <a:off x="843120" y="1171800"/>
            <a:ext cx="2015280" cy="390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5" name="CustomShape 4"/>
          <p:cNvSpPr/>
          <p:nvPr/>
        </p:nvSpPr>
        <p:spPr>
          <a:xfrm>
            <a:off x="4572000" y="1286280"/>
            <a:ext cx="4140720" cy="447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TextShape 5"/>
          <p:cNvSpPr txBox="1"/>
          <p:nvPr/>
        </p:nvSpPr>
        <p:spPr>
          <a:xfrm>
            <a:off x="457200" y="1112760"/>
            <a:ext cx="8229240" cy="5516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Forward search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From initial state  to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goal state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Backward search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From a goal state  to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initial state 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Bidirectional search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Concurrently from the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initial and goal states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2" descr=""/>
          <p:cNvPicPr/>
          <p:nvPr/>
        </p:nvPicPr>
        <p:blipFill>
          <a:blip r:embed="rId1"/>
          <a:stretch/>
        </p:blipFill>
        <p:spPr>
          <a:xfrm>
            <a:off x="4637160" y="1351440"/>
            <a:ext cx="3992760" cy="3808080"/>
          </a:xfrm>
          <a:prstGeom prst="rect">
            <a:avLst/>
          </a:prstGeom>
          <a:ln>
            <a:noFill/>
          </a:ln>
        </p:spPr>
      </p:pic>
      <p:sp>
        <p:nvSpPr>
          <p:cNvPr id="138" name="CustomShape 6"/>
          <p:cNvSpPr/>
          <p:nvPr/>
        </p:nvSpPr>
        <p:spPr>
          <a:xfrm>
            <a:off x="4637160" y="5238360"/>
            <a:ext cx="399276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(Adapted from: LaValle, S. M. Planning Algorithms, 2006)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39" name="CustomShape 7"/>
          <p:cNvSpPr/>
          <p:nvPr/>
        </p:nvSpPr>
        <p:spPr>
          <a:xfrm>
            <a:off x="0" y="6948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General Strategies for</a:t>
            </a:r>
            <a:br/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State Space Search</a:t>
            </a:r>
            <a:endParaRPr b="0" lang="en-US" sz="32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140" name="Formula 8"/>
              <p:cNvSpPr txBox="1"/>
              <p:nvPr/>
            </p:nvSpPr>
            <p:spPr>
              <a:xfrm>
                <a:off x="4963680" y="1598400"/>
                <a:ext cx="3920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𝑋</m:t>
                    </m:r>
                  </m:oMath>
                </a14:m>
              </a:p>
            </p:txBody>
          </p:sp>
        </mc:Choice>
        <mc:Fallback/>
      </mc:AlternateContent>
      <p:sp>
        <p:nvSpPr>
          <p:cNvPr id="141" name="CustomShape 9"/>
          <p:cNvSpPr/>
          <p:nvPr/>
        </p:nvSpPr>
        <p:spPr>
          <a:xfrm>
            <a:off x="7968240" y="2076840"/>
            <a:ext cx="391680" cy="313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2" name="CustomShape 10"/>
          <p:cNvSpPr/>
          <p:nvPr/>
        </p:nvSpPr>
        <p:spPr>
          <a:xfrm>
            <a:off x="6647040" y="2088000"/>
            <a:ext cx="243360" cy="263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143" name="Formula 11"/>
              <p:cNvSpPr txBox="1"/>
              <p:nvPr/>
            </p:nvSpPr>
            <p:spPr>
              <a:xfrm>
                <a:off x="6518520" y="2040840"/>
                <a:ext cx="43884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𝐼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144" name="Formula 12"/>
              <p:cNvSpPr txBox="1"/>
              <p:nvPr/>
            </p:nvSpPr>
            <p:spPr>
              <a:xfrm>
                <a:off x="7928280" y="2028960"/>
                <a:ext cx="486000" cy="369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𝑥</m:t>
                        </m:r>
                      </m:e>
                      <m:sub>
                        <m:r>
                          <m:t xml:space="preserve">𝐺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pic>
        <p:nvPicPr>
          <p:cNvPr id="145" name="Picture 2" descr="C:\Users\skgupta\Desktop\MRC_logo.jpg"/>
          <p:cNvPicPr/>
          <p:nvPr/>
        </p:nvPicPr>
        <p:blipFill>
          <a:blip r:embed="rId2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46" name="CustomShape 13"/>
          <p:cNvSpPr/>
          <p:nvPr/>
        </p:nvSpPr>
        <p:spPr>
          <a:xfrm>
            <a:off x="7808400" y="6537600"/>
            <a:ext cx="14428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-289800" y="299880"/>
            <a:ext cx="972360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Bidirectional and Multi-directional search strategies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2722320" y="6548400"/>
            <a:ext cx="3837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0" name="Picture 3" descr=""/>
          <p:cNvPicPr/>
          <p:nvPr/>
        </p:nvPicPr>
        <p:blipFill>
          <a:blip r:embed="rId2"/>
          <a:stretch/>
        </p:blipFill>
        <p:spPr>
          <a:xfrm>
            <a:off x="3665880" y="1105200"/>
            <a:ext cx="1950840" cy="1668600"/>
          </a:xfrm>
          <a:prstGeom prst="rect">
            <a:avLst/>
          </a:prstGeom>
          <a:ln>
            <a:noFill/>
          </a:ln>
        </p:spPr>
      </p:pic>
      <p:pic>
        <p:nvPicPr>
          <p:cNvPr id="151" name="Picture 4" descr=""/>
          <p:cNvPicPr/>
          <p:nvPr/>
        </p:nvPicPr>
        <p:blipFill>
          <a:blip r:embed="rId3"/>
          <a:stretch/>
        </p:blipFill>
        <p:spPr>
          <a:xfrm>
            <a:off x="3509280" y="2986920"/>
            <a:ext cx="2264760" cy="1430280"/>
          </a:xfrm>
          <a:prstGeom prst="rect">
            <a:avLst/>
          </a:prstGeom>
          <a:ln>
            <a:noFill/>
          </a:ln>
        </p:spPr>
      </p:pic>
      <p:pic>
        <p:nvPicPr>
          <p:cNvPr id="152" name="Picture 5" descr=""/>
          <p:cNvPicPr/>
          <p:nvPr/>
        </p:nvPicPr>
        <p:blipFill>
          <a:blip r:embed="rId4"/>
          <a:stretch/>
        </p:blipFill>
        <p:spPr>
          <a:xfrm>
            <a:off x="3260880" y="4546080"/>
            <a:ext cx="3004200" cy="150552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6055920" y="1538640"/>
            <a:ext cx="16059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f81bd"/>
                </a:solidFill>
                <a:latin typeface="Calibri"/>
              </a:rPr>
              <a:t>Bidirectional</a:t>
            </a:r>
            <a:br/>
            <a:r>
              <a:rPr b="0" lang="en-US" sz="1800" spc="-1" strike="noStrike">
                <a:solidFill>
                  <a:srgbClr val="4f81bd"/>
                </a:solidFill>
                <a:latin typeface="Calibri"/>
              </a:rPr>
              <a:t>search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4" name="CustomShape 4"/>
          <p:cNvSpPr/>
          <p:nvPr/>
        </p:nvSpPr>
        <p:spPr>
          <a:xfrm>
            <a:off x="6166080" y="3899160"/>
            <a:ext cx="13852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4f81bd"/>
                </a:solidFill>
                <a:latin typeface="Calibri"/>
              </a:rPr>
              <a:t>Multi-</a:t>
            </a:r>
            <a:br/>
            <a:r>
              <a:rPr b="0" lang="en-US" sz="1800" spc="-1" strike="noStrike">
                <a:solidFill>
                  <a:srgbClr val="4f81bd"/>
                </a:solidFill>
                <a:latin typeface="Calibri"/>
              </a:rPr>
              <a:t>directional</a:t>
            </a:r>
            <a:br/>
            <a:r>
              <a:rPr b="0" lang="en-US" sz="1800" spc="-1" strike="noStrike">
                <a:solidFill>
                  <a:srgbClr val="4f81bd"/>
                </a:solidFill>
                <a:latin typeface="Calibri"/>
              </a:rPr>
              <a:t>search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139680" y="173520"/>
            <a:ext cx="8876520" cy="654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TextShape 2"/>
          <p:cNvSpPr txBox="1"/>
          <p:nvPr/>
        </p:nvSpPr>
        <p:spPr>
          <a:xfrm>
            <a:off x="139680" y="274680"/>
            <a:ext cx="85467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Planning (check list)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8000"/>
          </a:bodyPr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1: Formulate the planning problem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graph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edges and vertices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2: Select an appropriate search strategy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</a:rPr>
              <a:t>Step 3: Generate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4: Search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Select a search method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cost function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5: Back track to find the path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Note: generate and search the graph simultaneously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B827026-3ACB-4655-BE31-743AD05C809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286560" y="1580400"/>
            <a:ext cx="8229240" cy="452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402360" y="1111320"/>
            <a:ext cx="1997280" cy="744480"/>
          </a:xfrm>
          <a:prstGeom prst="ellipse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Generate the tree/graph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1723320" y="2112480"/>
            <a:ext cx="199728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Systematic methods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63" name="CustomShape 5"/>
          <p:cNvSpPr/>
          <p:nvPr/>
        </p:nvSpPr>
        <p:spPr>
          <a:xfrm>
            <a:off x="5089320" y="2216520"/>
            <a:ext cx="199728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Probabilistic methods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64" name="Line 6"/>
          <p:cNvSpPr/>
          <p:nvPr/>
        </p:nvSpPr>
        <p:spPr>
          <a:xfrm flipH="1">
            <a:off x="1497600" y="2736000"/>
            <a:ext cx="477000" cy="4496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CustomShape 7"/>
          <p:cNvSpPr/>
          <p:nvPr/>
        </p:nvSpPr>
        <p:spPr>
          <a:xfrm>
            <a:off x="231840" y="3167640"/>
            <a:ext cx="1997280" cy="74448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Actions based planning 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6271200" y="3359160"/>
            <a:ext cx="199728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RRT /RRT*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67" name="CustomShape 9"/>
          <p:cNvSpPr/>
          <p:nvPr/>
        </p:nvSpPr>
        <p:spPr>
          <a:xfrm>
            <a:off x="3981600" y="3351960"/>
            <a:ext cx="199728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PRM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68" name="Line 10"/>
          <p:cNvSpPr/>
          <p:nvPr/>
        </p:nvSpPr>
        <p:spPr>
          <a:xfrm flipH="1">
            <a:off x="3141360" y="1708560"/>
            <a:ext cx="477000" cy="4496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Line 11"/>
          <p:cNvSpPr/>
          <p:nvPr/>
        </p:nvSpPr>
        <p:spPr>
          <a:xfrm flipH="1">
            <a:off x="4980240" y="2865600"/>
            <a:ext cx="462960" cy="48600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0" name="Line 12"/>
          <p:cNvSpPr/>
          <p:nvPr/>
        </p:nvSpPr>
        <p:spPr>
          <a:xfrm>
            <a:off x="6794280" y="2851920"/>
            <a:ext cx="480960" cy="5198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1" name="Line 13"/>
          <p:cNvSpPr/>
          <p:nvPr/>
        </p:nvSpPr>
        <p:spPr>
          <a:xfrm>
            <a:off x="5288400" y="1661400"/>
            <a:ext cx="479880" cy="5702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Line 14"/>
          <p:cNvSpPr/>
          <p:nvPr/>
        </p:nvSpPr>
        <p:spPr>
          <a:xfrm>
            <a:off x="7976160" y="3994560"/>
            <a:ext cx="162360" cy="2102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5"/>
          <p:cNvSpPr/>
          <p:nvPr/>
        </p:nvSpPr>
        <p:spPr>
          <a:xfrm>
            <a:off x="7291800" y="4205160"/>
            <a:ext cx="1693080" cy="6663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Dynamic RRT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74" name="CustomShape 16"/>
          <p:cNvSpPr/>
          <p:nvPr/>
        </p:nvSpPr>
        <p:spPr>
          <a:xfrm>
            <a:off x="5558400" y="4228560"/>
            <a:ext cx="1693080" cy="66636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RRT with non-holonomic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175" name="Line 17"/>
          <p:cNvSpPr/>
          <p:nvPr/>
        </p:nvSpPr>
        <p:spPr>
          <a:xfrm flipH="1">
            <a:off x="6404760" y="3994560"/>
            <a:ext cx="158760" cy="23400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Line 18"/>
          <p:cNvSpPr/>
          <p:nvPr/>
        </p:nvSpPr>
        <p:spPr>
          <a:xfrm>
            <a:off x="2739600" y="2865600"/>
            <a:ext cx="173880" cy="95940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CustomShape 19"/>
          <p:cNvSpPr/>
          <p:nvPr/>
        </p:nvSpPr>
        <p:spPr>
          <a:xfrm>
            <a:off x="1896840" y="3825000"/>
            <a:ext cx="199728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1350" spc="-1" strike="noStrike">
                <a:solidFill>
                  <a:srgbClr val="ffffff"/>
                </a:solidFill>
                <a:latin typeface="Calibri"/>
              </a:rPr>
              <a:t>Systematic Roadmap</a:t>
            </a:r>
            <a:endParaRPr b="0" lang="en-US" sz="1350" spc="-1" strike="noStrike">
              <a:latin typeface="Arial"/>
            </a:endParaRPr>
          </a:p>
        </p:txBody>
      </p:sp>
      <p:pic>
        <p:nvPicPr>
          <p:cNvPr id="178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7418160" y="136440"/>
            <a:ext cx="1636560" cy="397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606600" y="1103040"/>
            <a:ext cx="5793840" cy="334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TextShape 2"/>
          <p:cNvSpPr txBox="1"/>
          <p:nvPr/>
        </p:nvSpPr>
        <p:spPr>
          <a:xfrm>
            <a:off x="228600" y="1066680"/>
            <a:ext cx="7858440" cy="1196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Incremental search and construction of the state space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Do not construct the complete planning space in advance!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Rather, reveal it incrementally during the search.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Step 2: Generate the graph</a:t>
            </a:r>
            <a:endParaRPr b="0" lang="en-US" sz="3200" spc="-1" strike="noStrike">
              <a:latin typeface="Arial"/>
            </a:endParaRPr>
          </a:p>
        </p:txBody>
      </p:sp>
      <p:grpSp>
        <p:nvGrpSpPr>
          <p:cNvPr id="182" name="Group 4"/>
          <p:cNvGrpSpPr/>
          <p:nvPr/>
        </p:nvGrpSpPr>
        <p:grpSpPr>
          <a:xfrm>
            <a:off x="2315880" y="2134080"/>
            <a:ext cx="4337280" cy="4095360"/>
            <a:chOff x="2315880" y="2134080"/>
            <a:chExt cx="4337280" cy="4095360"/>
          </a:xfrm>
        </p:grpSpPr>
        <p:sp>
          <p:nvSpPr>
            <p:cNvPr id="183" name="CustomShape 5"/>
            <p:cNvSpPr/>
            <p:nvPr/>
          </p:nvSpPr>
          <p:spPr>
            <a:xfrm>
              <a:off x="2315880" y="2134080"/>
              <a:ext cx="4337280" cy="4095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84" name="Picture 2" descr=""/>
            <p:cNvPicPr/>
            <p:nvPr/>
          </p:nvPicPr>
          <p:blipFill>
            <a:blip r:embed="rId1"/>
            <a:stretch/>
          </p:blipFill>
          <p:spPr>
            <a:xfrm>
              <a:off x="2545920" y="2380680"/>
              <a:ext cx="3859200" cy="362916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5" name="CustomShape 6"/>
          <p:cNvSpPr/>
          <p:nvPr/>
        </p:nvSpPr>
        <p:spPr>
          <a:xfrm>
            <a:off x="2435040" y="6229800"/>
            <a:ext cx="3869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86" name="Picture 2" descr="C:\Users\skgupta\Desktop\MRC_logo.jpg"/>
          <p:cNvPicPr/>
          <p:nvPr/>
        </p:nvPicPr>
        <p:blipFill>
          <a:blip r:embed="rId2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87" name="CustomShape 7"/>
          <p:cNvSpPr/>
          <p:nvPr/>
        </p:nvSpPr>
        <p:spPr>
          <a:xfrm>
            <a:off x="7808400" y="6537600"/>
            <a:ext cx="14428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Workspace connectivity</a:t>
            </a: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89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90" name="TextShape 2"/>
          <p:cNvSpPr txBox="1"/>
          <p:nvPr/>
        </p:nvSpPr>
        <p:spPr>
          <a:xfrm>
            <a:off x="228600" y="1066680"/>
            <a:ext cx="5509800" cy="5744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Discrete space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4-connected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4  actions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8-connected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8  actions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16-connected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16 actions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SzPct val="80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Continues space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6287400" y="2404800"/>
            <a:ext cx="360" cy="129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c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CustomShape 4"/>
          <p:cNvSpPr/>
          <p:nvPr/>
        </p:nvSpPr>
        <p:spPr>
          <a:xfrm>
            <a:off x="6713280" y="2721240"/>
            <a:ext cx="218988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Planning cost increases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7808400" y="6537600"/>
            <a:ext cx="144288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7318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Example: 4-connected space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2F9457E-E48B-41DD-B11D-09FA8B69D8A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97" name="Picture 4" descr=""/>
          <p:cNvPicPr/>
          <p:nvPr/>
        </p:nvPicPr>
        <p:blipFill>
          <a:blip r:embed="rId1"/>
          <a:stretch/>
        </p:blipFill>
        <p:spPr>
          <a:xfrm>
            <a:off x="1135440" y="2219760"/>
            <a:ext cx="6495840" cy="4266720"/>
          </a:xfrm>
          <a:prstGeom prst="rect">
            <a:avLst/>
          </a:prstGeom>
          <a:ln>
            <a:noFill/>
          </a:ln>
        </p:spPr>
      </p:pic>
      <p:pic>
        <p:nvPicPr>
          <p:cNvPr id="198" name="Picture 5" descr=""/>
          <p:cNvPicPr/>
          <p:nvPr/>
        </p:nvPicPr>
        <p:blipFill>
          <a:blip r:embed="rId2"/>
          <a:stretch/>
        </p:blipFill>
        <p:spPr>
          <a:xfrm>
            <a:off x="466920" y="1638360"/>
            <a:ext cx="3916440" cy="338400"/>
          </a:xfrm>
          <a:prstGeom prst="rect">
            <a:avLst/>
          </a:prstGeom>
          <a:ln>
            <a:noFill/>
          </a:ln>
        </p:spPr>
      </p:pic>
      <p:pic>
        <p:nvPicPr>
          <p:cNvPr id="199" name="Picture 6" descr=""/>
          <p:cNvPicPr/>
          <p:nvPr/>
        </p:nvPicPr>
        <p:blipFill>
          <a:blip r:embed="rId3"/>
          <a:stretch/>
        </p:blipFill>
        <p:spPr>
          <a:xfrm>
            <a:off x="466920" y="1977120"/>
            <a:ext cx="6232680" cy="424080"/>
          </a:xfrm>
          <a:prstGeom prst="rect">
            <a:avLst/>
          </a:prstGeom>
          <a:ln>
            <a:noFill/>
          </a:ln>
        </p:spPr>
      </p:pic>
      <p:sp>
        <p:nvSpPr>
          <p:cNvPr id="200" name="CustomShape 4"/>
          <p:cNvSpPr/>
          <p:nvPr/>
        </p:nvSpPr>
        <p:spPr>
          <a:xfrm>
            <a:off x="4071600" y="6333120"/>
            <a:ext cx="386964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01" name="CustomShape 5"/>
          <p:cNvSpPr/>
          <p:nvPr/>
        </p:nvSpPr>
        <p:spPr>
          <a:xfrm>
            <a:off x="172080" y="6352560"/>
            <a:ext cx="2765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State transition graph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2" name="CustomShape 6"/>
          <p:cNvSpPr/>
          <p:nvPr/>
        </p:nvSpPr>
        <p:spPr>
          <a:xfrm>
            <a:off x="586800" y="2610000"/>
            <a:ext cx="10969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18 × 12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3" name="CustomShape 7"/>
          <p:cNvSpPr/>
          <p:nvPr/>
        </p:nvSpPr>
        <p:spPr>
          <a:xfrm>
            <a:off x="1156680" y="264960"/>
            <a:ext cx="7302960" cy="76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to define action set?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Line 8"/>
          <p:cNvSpPr/>
          <p:nvPr/>
        </p:nvSpPr>
        <p:spPr>
          <a:xfrm>
            <a:off x="2077200" y="2979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5" name="Line 9"/>
          <p:cNvSpPr/>
          <p:nvPr/>
        </p:nvSpPr>
        <p:spPr>
          <a:xfrm>
            <a:off x="2385360" y="2979000"/>
            <a:ext cx="3078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6" name="Line 10"/>
          <p:cNvSpPr/>
          <p:nvPr/>
        </p:nvSpPr>
        <p:spPr>
          <a:xfrm>
            <a:off x="2693160" y="2979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7" name="Line 11"/>
          <p:cNvSpPr/>
          <p:nvPr/>
        </p:nvSpPr>
        <p:spPr>
          <a:xfrm>
            <a:off x="3001320" y="2979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8" name="Line 12"/>
          <p:cNvSpPr/>
          <p:nvPr/>
        </p:nvSpPr>
        <p:spPr>
          <a:xfrm>
            <a:off x="3309480" y="2979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09" name="Line 13"/>
          <p:cNvSpPr/>
          <p:nvPr/>
        </p:nvSpPr>
        <p:spPr>
          <a:xfrm>
            <a:off x="3617640" y="2979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0" name="Line 14"/>
          <p:cNvSpPr/>
          <p:nvPr/>
        </p:nvSpPr>
        <p:spPr>
          <a:xfrm>
            <a:off x="2075400" y="326808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1" name="Line 15"/>
          <p:cNvSpPr/>
          <p:nvPr/>
        </p:nvSpPr>
        <p:spPr>
          <a:xfrm>
            <a:off x="2383560" y="326808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2" name="Line 16"/>
          <p:cNvSpPr/>
          <p:nvPr/>
        </p:nvSpPr>
        <p:spPr>
          <a:xfrm>
            <a:off x="2075400" y="35625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3" name="Line 17"/>
          <p:cNvSpPr/>
          <p:nvPr/>
        </p:nvSpPr>
        <p:spPr>
          <a:xfrm>
            <a:off x="2383560" y="35625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4" name="Line 18"/>
          <p:cNvSpPr/>
          <p:nvPr/>
        </p:nvSpPr>
        <p:spPr>
          <a:xfrm>
            <a:off x="2058480" y="4172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5" name="Line 19"/>
          <p:cNvSpPr/>
          <p:nvPr/>
        </p:nvSpPr>
        <p:spPr>
          <a:xfrm>
            <a:off x="2366640" y="4172040"/>
            <a:ext cx="3078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6" name="Line 20"/>
          <p:cNvSpPr/>
          <p:nvPr/>
        </p:nvSpPr>
        <p:spPr>
          <a:xfrm>
            <a:off x="2674440" y="4172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7" name="Line 21"/>
          <p:cNvSpPr/>
          <p:nvPr/>
        </p:nvSpPr>
        <p:spPr>
          <a:xfrm>
            <a:off x="2982600" y="4172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8" name="Line 22"/>
          <p:cNvSpPr/>
          <p:nvPr/>
        </p:nvSpPr>
        <p:spPr>
          <a:xfrm>
            <a:off x="3309480" y="3588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19" name="Line 23"/>
          <p:cNvSpPr/>
          <p:nvPr/>
        </p:nvSpPr>
        <p:spPr>
          <a:xfrm>
            <a:off x="3617640" y="3588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0" name="Line 24"/>
          <p:cNvSpPr/>
          <p:nvPr/>
        </p:nvSpPr>
        <p:spPr>
          <a:xfrm>
            <a:off x="2058480" y="48132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1" name="Line 25"/>
          <p:cNvSpPr/>
          <p:nvPr/>
        </p:nvSpPr>
        <p:spPr>
          <a:xfrm>
            <a:off x="2366640" y="4813200"/>
            <a:ext cx="3078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2" name="Line 26"/>
          <p:cNvSpPr/>
          <p:nvPr/>
        </p:nvSpPr>
        <p:spPr>
          <a:xfrm>
            <a:off x="2674440" y="48132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3" name="Line 27"/>
          <p:cNvSpPr/>
          <p:nvPr/>
        </p:nvSpPr>
        <p:spPr>
          <a:xfrm>
            <a:off x="2982600" y="48132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4" name="Line 28"/>
          <p:cNvSpPr/>
          <p:nvPr/>
        </p:nvSpPr>
        <p:spPr>
          <a:xfrm>
            <a:off x="2076840" y="29721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5" name="Line 29"/>
          <p:cNvSpPr/>
          <p:nvPr/>
        </p:nvSpPr>
        <p:spPr>
          <a:xfrm>
            <a:off x="2383560" y="29721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6" name="Line 30"/>
          <p:cNvSpPr/>
          <p:nvPr/>
        </p:nvSpPr>
        <p:spPr>
          <a:xfrm>
            <a:off x="2689560" y="29721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7" name="Line 31"/>
          <p:cNvSpPr/>
          <p:nvPr/>
        </p:nvSpPr>
        <p:spPr>
          <a:xfrm>
            <a:off x="3925800" y="29934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8" name="Line 32"/>
          <p:cNvSpPr/>
          <p:nvPr/>
        </p:nvSpPr>
        <p:spPr>
          <a:xfrm>
            <a:off x="3925800" y="32932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9" name="Line 33"/>
          <p:cNvSpPr/>
          <p:nvPr/>
        </p:nvSpPr>
        <p:spPr>
          <a:xfrm>
            <a:off x="3309480" y="3588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0" name="Line 34"/>
          <p:cNvSpPr/>
          <p:nvPr/>
        </p:nvSpPr>
        <p:spPr>
          <a:xfrm>
            <a:off x="3309480" y="38854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1" name="Line 35"/>
          <p:cNvSpPr/>
          <p:nvPr/>
        </p:nvSpPr>
        <p:spPr>
          <a:xfrm>
            <a:off x="2689560" y="32803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2" name="Line 36"/>
          <p:cNvSpPr/>
          <p:nvPr/>
        </p:nvSpPr>
        <p:spPr>
          <a:xfrm>
            <a:off x="2377080" y="3264840"/>
            <a:ext cx="0" cy="2977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3" name="Line 37"/>
          <p:cNvSpPr/>
          <p:nvPr/>
        </p:nvSpPr>
        <p:spPr>
          <a:xfrm>
            <a:off x="2087640" y="3264840"/>
            <a:ext cx="0" cy="2977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4" name="Line 38"/>
          <p:cNvSpPr/>
          <p:nvPr/>
        </p:nvSpPr>
        <p:spPr>
          <a:xfrm>
            <a:off x="2045880" y="41828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5" name="Line 39"/>
          <p:cNvSpPr/>
          <p:nvPr/>
        </p:nvSpPr>
        <p:spPr>
          <a:xfrm>
            <a:off x="2045880" y="4480200"/>
            <a:ext cx="0" cy="3225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6" name="Line 40"/>
          <p:cNvSpPr/>
          <p:nvPr/>
        </p:nvSpPr>
        <p:spPr>
          <a:xfrm>
            <a:off x="3925800" y="3588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7" name="Line 41"/>
          <p:cNvSpPr/>
          <p:nvPr/>
        </p:nvSpPr>
        <p:spPr>
          <a:xfrm>
            <a:off x="2045880" y="48132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8" name="Line 42"/>
          <p:cNvSpPr/>
          <p:nvPr/>
        </p:nvSpPr>
        <p:spPr>
          <a:xfrm>
            <a:off x="2045880" y="5110560"/>
            <a:ext cx="0" cy="3222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39" name="Line 43"/>
          <p:cNvSpPr/>
          <p:nvPr/>
        </p:nvSpPr>
        <p:spPr>
          <a:xfrm>
            <a:off x="2044800" y="5432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0" name="Line 44"/>
          <p:cNvSpPr/>
          <p:nvPr/>
        </p:nvSpPr>
        <p:spPr>
          <a:xfrm>
            <a:off x="2674440" y="48132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1" name="Line 45"/>
          <p:cNvSpPr/>
          <p:nvPr/>
        </p:nvSpPr>
        <p:spPr>
          <a:xfrm>
            <a:off x="2674440" y="51141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2" name="Line 46"/>
          <p:cNvSpPr/>
          <p:nvPr/>
        </p:nvSpPr>
        <p:spPr>
          <a:xfrm>
            <a:off x="2674440" y="5432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3" name="Line 47"/>
          <p:cNvSpPr/>
          <p:nvPr/>
        </p:nvSpPr>
        <p:spPr>
          <a:xfrm>
            <a:off x="3293280" y="48132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4" name="Line 48"/>
          <p:cNvSpPr/>
          <p:nvPr/>
        </p:nvSpPr>
        <p:spPr>
          <a:xfrm>
            <a:off x="3293280" y="51141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5" name="Line 49"/>
          <p:cNvSpPr/>
          <p:nvPr/>
        </p:nvSpPr>
        <p:spPr>
          <a:xfrm>
            <a:off x="3293280" y="5432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6" name="Line 50"/>
          <p:cNvSpPr/>
          <p:nvPr/>
        </p:nvSpPr>
        <p:spPr>
          <a:xfrm>
            <a:off x="3923280" y="45158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7" name="Line 51"/>
          <p:cNvSpPr/>
          <p:nvPr/>
        </p:nvSpPr>
        <p:spPr>
          <a:xfrm>
            <a:off x="3923280" y="48168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8" name="Line 52"/>
          <p:cNvSpPr/>
          <p:nvPr/>
        </p:nvSpPr>
        <p:spPr>
          <a:xfrm>
            <a:off x="3923280" y="51213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49" name="Line 53"/>
          <p:cNvSpPr/>
          <p:nvPr/>
        </p:nvSpPr>
        <p:spPr>
          <a:xfrm>
            <a:off x="3923280" y="54187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0" name="Line 54"/>
          <p:cNvSpPr/>
          <p:nvPr/>
        </p:nvSpPr>
        <p:spPr>
          <a:xfrm>
            <a:off x="3290760" y="5730120"/>
            <a:ext cx="32688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1" name="Line 55"/>
          <p:cNvSpPr/>
          <p:nvPr/>
        </p:nvSpPr>
        <p:spPr>
          <a:xfrm flipV="1">
            <a:off x="3617640" y="57236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2" name="Line 56"/>
          <p:cNvSpPr/>
          <p:nvPr/>
        </p:nvSpPr>
        <p:spPr>
          <a:xfrm flipV="1">
            <a:off x="3918240" y="54115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3" name="Line 57"/>
          <p:cNvSpPr/>
          <p:nvPr/>
        </p:nvSpPr>
        <p:spPr>
          <a:xfrm flipV="1">
            <a:off x="4223160" y="54050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4" name="Line 58"/>
          <p:cNvSpPr/>
          <p:nvPr/>
        </p:nvSpPr>
        <p:spPr>
          <a:xfrm flipV="1">
            <a:off x="4525920" y="5396760"/>
            <a:ext cx="318960" cy="136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5" name="Line 59"/>
          <p:cNvSpPr/>
          <p:nvPr/>
        </p:nvSpPr>
        <p:spPr>
          <a:xfrm flipV="1">
            <a:off x="4837320" y="539748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6" name="Line 60"/>
          <p:cNvSpPr/>
          <p:nvPr/>
        </p:nvSpPr>
        <p:spPr>
          <a:xfrm flipH="1">
            <a:off x="4843080" y="5410800"/>
            <a:ext cx="9360" cy="3056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7" name="Line 61"/>
          <p:cNvSpPr/>
          <p:nvPr/>
        </p:nvSpPr>
        <p:spPr>
          <a:xfrm flipH="1">
            <a:off x="5133600" y="5402880"/>
            <a:ext cx="10800" cy="3337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8" name="Line 62"/>
          <p:cNvSpPr/>
          <p:nvPr/>
        </p:nvSpPr>
        <p:spPr>
          <a:xfrm flipH="1">
            <a:off x="5439960" y="5396760"/>
            <a:ext cx="9000" cy="333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59" name="Line 63"/>
          <p:cNvSpPr/>
          <p:nvPr/>
        </p:nvSpPr>
        <p:spPr>
          <a:xfrm flipV="1">
            <a:off x="5148360" y="53974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0" name="Line 64"/>
          <p:cNvSpPr/>
          <p:nvPr/>
        </p:nvSpPr>
        <p:spPr>
          <a:xfrm>
            <a:off x="4839480" y="5722560"/>
            <a:ext cx="2919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1" name="Line 65"/>
          <p:cNvSpPr/>
          <p:nvPr/>
        </p:nvSpPr>
        <p:spPr>
          <a:xfrm flipV="1">
            <a:off x="5132160" y="57196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2" name="Line 66"/>
          <p:cNvSpPr/>
          <p:nvPr/>
        </p:nvSpPr>
        <p:spPr>
          <a:xfrm flipV="1">
            <a:off x="5435280" y="571320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3" name="Line 67"/>
          <p:cNvSpPr/>
          <p:nvPr/>
        </p:nvSpPr>
        <p:spPr>
          <a:xfrm flipV="1">
            <a:off x="5739840" y="57034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4" name="Line 68"/>
          <p:cNvSpPr/>
          <p:nvPr/>
        </p:nvSpPr>
        <p:spPr>
          <a:xfrm>
            <a:off x="4525920" y="3588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5" name="Line 69"/>
          <p:cNvSpPr/>
          <p:nvPr/>
        </p:nvSpPr>
        <p:spPr>
          <a:xfrm>
            <a:off x="4525920" y="3889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6" name="Line 70"/>
          <p:cNvSpPr/>
          <p:nvPr/>
        </p:nvSpPr>
        <p:spPr>
          <a:xfrm>
            <a:off x="4525920" y="41936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7" name="Line 71"/>
          <p:cNvSpPr/>
          <p:nvPr/>
        </p:nvSpPr>
        <p:spPr>
          <a:xfrm>
            <a:off x="4525920" y="44910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8" name="Line 72"/>
          <p:cNvSpPr/>
          <p:nvPr/>
        </p:nvSpPr>
        <p:spPr>
          <a:xfrm>
            <a:off x="4525920" y="32803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69" name="Line 73"/>
          <p:cNvSpPr/>
          <p:nvPr/>
        </p:nvSpPr>
        <p:spPr>
          <a:xfrm>
            <a:off x="4525920" y="29674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0" name="Line 74"/>
          <p:cNvSpPr/>
          <p:nvPr/>
        </p:nvSpPr>
        <p:spPr>
          <a:xfrm flipH="1">
            <a:off x="5141520" y="5103720"/>
            <a:ext cx="2880" cy="2905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1" name="Line 75"/>
          <p:cNvSpPr/>
          <p:nvPr/>
        </p:nvSpPr>
        <p:spPr>
          <a:xfrm flipH="1">
            <a:off x="5141520" y="4793760"/>
            <a:ext cx="5040" cy="310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2" name="Line 76"/>
          <p:cNvSpPr/>
          <p:nvPr/>
        </p:nvSpPr>
        <p:spPr>
          <a:xfrm flipH="1">
            <a:off x="5140800" y="45158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3" name="Line 77"/>
          <p:cNvSpPr/>
          <p:nvPr/>
        </p:nvSpPr>
        <p:spPr>
          <a:xfrm flipH="1" flipV="1">
            <a:off x="4822200" y="4793760"/>
            <a:ext cx="324360" cy="32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4" name="Line 78"/>
          <p:cNvSpPr/>
          <p:nvPr/>
        </p:nvSpPr>
        <p:spPr>
          <a:xfrm flipH="1">
            <a:off x="4544640" y="479376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5" name="Line 79"/>
          <p:cNvSpPr/>
          <p:nvPr/>
        </p:nvSpPr>
        <p:spPr>
          <a:xfrm flipH="1">
            <a:off x="4838760" y="450864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6" name="Line 80"/>
          <p:cNvSpPr/>
          <p:nvPr/>
        </p:nvSpPr>
        <p:spPr>
          <a:xfrm flipH="1">
            <a:off x="4538520" y="450576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7" name="Line 81"/>
          <p:cNvSpPr/>
          <p:nvPr/>
        </p:nvSpPr>
        <p:spPr>
          <a:xfrm flipH="1">
            <a:off x="4829760" y="45158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8" name="Line 82"/>
          <p:cNvSpPr/>
          <p:nvPr/>
        </p:nvSpPr>
        <p:spPr>
          <a:xfrm flipV="1">
            <a:off x="5133600" y="388116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79" name="Line 83"/>
          <p:cNvSpPr/>
          <p:nvPr/>
        </p:nvSpPr>
        <p:spPr>
          <a:xfrm flipV="1">
            <a:off x="5436720" y="38750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0" name="Line 84"/>
          <p:cNvSpPr/>
          <p:nvPr/>
        </p:nvSpPr>
        <p:spPr>
          <a:xfrm flipV="1">
            <a:off x="5741280" y="38653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1" name="Line 85"/>
          <p:cNvSpPr/>
          <p:nvPr/>
        </p:nvSpPr>
        <p:spPr>
          <a:xfrm flipV="1">
            <a:off x="5133600" y="359064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2" name="Line 86"/>
          <p:cNvSpPr/>
          <p:nvPr/>
        </p:nvSpPr>
        <p:spPr>
          <a:xfrm flipV="1">
            <a:off x="5436720" y="358452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3" name="Line 87"/>
          <p:cNvSpPr/>
          <p:nvPr/>
        </p:nvSpPr>
        <p:spPr>
          <a:xfrm flipV="1">
            <a:off x="5741280" y="35748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4" name="Line 88"/>
          <p:cNvSpPr/>
          <p:nvPr/>
        </p:nvSpPr>
        <p:spPr>
          <a:xfrm flipV="1">
            <a:off x="4541760" y="29530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5" name="Line 89"/>
          <p:cNvSpPr/>
          <p:nvPr/>
        </p:nvSpPr>
        <p:spPr>
          <a:xfrm flipV="1">
            <a:off x="4844520" y="29466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6" name="Line 90"/>
          <p:cNvSpPr/>
          <p:nvPr/>
        </p:nvSpPr>
        <p:spPr>
          <a:xfrm flipV="1">
            <a:off x="5149440" y="29372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7" name="Line 91"/>
          <p:cNvSpPr/>
          <p:nvPr/>
        </p:nvSpPr>
        <p:spPr>
          <a:xfrm flipV="1">
            <a:off x="5448960" y="29332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8" name="Line 92"/>
          <p:cNvSpPr/>
          <p:nvPr/>
        </p:nvSpPr>
        <p:spPr>
          <a:xfrm flipV="1">
            <a:off x="5738040" y="2935800"/>
            <a:ext cx="317880" cy="46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89" name="Line 93"/>
          <p:cNvSpPr/>
          <p:nvPr/>
        </p:nvSpPr>
        <p:spPr>
          <a:xfrm>
            <a:off x="6054840" y="2937240"/>
            <a:ext cx="304920" cy="1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0" name="Line 94"/>
          <p:cNvSpPr/>
          <p:nvPr/>
        </p:nvSpPr>
        <p:spPr>
          <a:xfrm flipV="1">
            <a:off x="5738040" y="41871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1" name="Line 95"/>
          <p:cNvSpPr/>
          <p:nvPr/>
        </p:nvSpPr>
        <p:spPr>
          <a:xfrm flipV="1">
            <a:off x="6040800" y="41806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2" name="Line 96"/>
          <p:cNvSpPr/>
          <p:nvPr/>
        </p:nvSpPr>
        <p:spPr>
          <a:xfrm flipV="1">
            <a:off x="6345720" y="41709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3" name="Line 97"/>
          <p:cNvSpPr/>
          <p:nvPr/>
        </p:nvSpPr>
        <p:spPr>
          <a:xfrm flipV="1">
            <a:off x="5744880" y="48099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4" name="Line 98"/>
          <p:cNvSpPr/>
          <p:nvPr/>
        </p:nvSpPr>
        <p:spPr>
          <a:xfrm flipV="1">
            <a:off x="6047640" y="48034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5" name="Line 99"/>
          <p:cNvSpPr/>
          <p:nvPr/>
        </p:nvSpPr>
        <p:spPr>
          <a:xfrm flipV="1">
            <a:off x="6352560" y="479412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6" name="Line 100"/>
          <p:cNvSpPr/>
          <p:nvPr/>
        </p:nvSpPr>
        <p:spPr>
          <a:xfrm flipV="1">
            <a:off x="6054840" y="51008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7" name="Line 101"/>
          <p:cNvSpPr/>
          <p:nvPr/>
        </p:nvSpPr>
        <p:spPr>
          <a:xfrm flipV="1">
            <a:off x="6359400" y="50911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8" name="Line 102"/>
          <p:cNvSpPr/>
          <p:nvPr/>
        </p:nvSpPr>
        <p:spPr>
          <a:xfrm flipV="1">
            <a:off x="6354000" y="45028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99" name="Line 103"/>
          <p:cNvSpPr/>
          <p:nvPr/>
        </p:nvSpPr>
        <p:spPr>
          <a:xfrm flipV="1">
            <a:off x="6360120" y="3232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0" name="Line 104"/>
          <p:cNvSpPr/>
          <p:nvPr/>
        </p:nvSpPr>
        <p:spPr>
          <a:xfrm>
            <a:off x="6366600" y="2937240"/>
            <a:ext cx="304920" cy="1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1" name="Line 105"/>
          <p:cNvSpPr/>
          <p:nvPr/>
        </p:nvSpPr>
        <p:spPr>
          <a:xfrm flipV="1">
            <a:off x="6040800" y="35733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2" name="Line 106"/>
          <p:cNvSpPr/>
          <p:nvPr/>
        </p:nvSpPr>
        <p:spPr>
          <a:xfrm>
            <a:off x="6671520" y="2932200"/>
            <a:ext cx="1440" cy="291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3" name="Line 107"/>
          <p:cNvSpPr/>
          <p:nvPr/>
        </p:nvSpPr>
        <p:spPr>
          <a:xfrm flipH="1">
            <a:off x="6355080" y="2932200"/>
            <a:ext cx="3240" cy="304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4" name="Line 108"/>
          <p:cNvSpPr/>
          <p:nvPr/>
        </p:nvSpPr>
        <p:spPr>
          <a:xfrm flipH="1">
            <a:off x="6036480" y="3584520"/>
            <a:ext cx="5400" cy="268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5" name="Line 109"/>
          <p:cNvSpPr/>
          <p:nvPr/>
        </p:nvSpPr>
        <p:spPr>
          <a:xfrm flipH="1">
            <a:off x="6345000" y="3236040"/>
            <a:ext cx="2520" cy="3416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6" name="Line 110"/>
          <p:cNvSpPr/>
          <p:nvPr/>
        </p:nvSpPr>
        <p:spPr>
          <a:xfrm flipH="1">
            <a:off x="5738760" y="3604320"/>
            <a:ext cx="504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7" name="Line 111"/>
          <p:cNvSpPr/>
          <p:nvPr/>
        </p:nvSpPr>
        <p:spPr>
          <a:xfrm flipH="1">
            <a:off x="5414040" y="36104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8" name="Line 112"/>
          <p:cNvSpPr/>
          <p:nvPr/>
        </p:nvSpPr>
        <p:spPr>
          <a:xfrm flipH="1">
            <a:off x="5136480" y="36104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09" name="Line 113"/>
          <p:cNvSpPr/>
          <p:nvPr/>
        </p:nvSpPr>
        <p:spPr>
          <a:xfrm>
            <a:off x="5733720" y="3871800"/>
            <a:ext cx="5400" cy="332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0" name="Line 114"/>
          <p:cNvSpPr/>
          <p:nvPr/>
        </p:nvSpPr>
        <p:spPr>
          <a:xfrm>
            <a:off x="6036840" y="3864240"/>
            <a:ext cx="11160" cy="319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1" name="Line 115"/>
          <p:cNvSpPr/>
          <p:nvPr/>
        </p:nvSpPr>
        <p:spPr>
          <a:xfrm>
            <a:off x="6355440" y="4190760"/>
            <a:ext cx="11160" cy="319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2" name="Line 116"/>
          <p:cNvSpPr/>
          <p:nvPr/>
        </p:nvSpPr>
        <p:spPr>
          <a:xfrm>
            <a:off x="6651720" y="418356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3" name="Line 117"/>
          <p:cNvSpPr/>
          <p:nvPr/>
        </p:nvSpPr>
        <p:spPr>
          <a:xfrm>
            <a:off x="6665760" y="4523040"/>
            <a:ext cx="8640" cy="27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4" name="Line 118"/>
          <p:cNvSpPr/>
          <p:nvPr/>
        </p:nvSpPr>
        <p:spPr>
          <a:xfrm>
            <a:off x="6658560" y="4799880"/>
            <a:ext cx="1152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5" name="Line 119"/>
          <p:cNvSpPr/>
          <p:nvPr/>
        </p:nvSpPr>
        <p:spPr>
          <a:xfrm>
            <a:off x="6674400" y="512568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6" name="Line 120"/>
          <p:cNvSpPr/>
          <p:nvPr/>
        </p:nvSpPr>
        <p:spPr>
          <a:xfrm>
            <a:off x="6674400" y="545760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7" name="Line 121"/>
          <p:cNvSpPr/>
          <p:nvPr/>
        </p:nvSpPr>
        <p:spPr>
          <a:xfrm>
            <a:off x="6352920" y="4821120"/>
            <a:ext cx="6480" cy="27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18" name="Line 122"/>
          <p:cNvSpPr/>
          <p:nvPr/>
        </p:nvSpPr>
        <p:spPr>
          <a:xfrm>
            <a:off x="6053040" y="4812840"/>
            <a:ext cx="6120" cy="2977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4-connected space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B869C3B-071E-482B-9938-FB4BC972E5E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2966040" y="5589720"/>
            <a:ext cx="2974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State transition graph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22" name="Line 4"/>
          <p:cNvSpPr/>
          <p:nvPr/>
        </p:nvSpPr>
        <p:spPr>
          <a:xfrm>
            <a:off x="226548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3" name="Line 5"/>
          <p:cNvSpPr/>
          <p:nvPr/>
        </p:nvSpPr>
        <p:spPr>
          <a:xfrm>
            <a:off x="257364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4" name="Line 6"/>
          <p:cNvSpPr/>
          <p:nvPr/>
        </p:nvSpPr>
        <p:spPr>
          <a:xfrm>
            <a:off x="288180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5" name="Line 7"/>
          <p:cNvSpPr/>
          <p:nvPr/>
        </p:nvSpPr>
        <p:spPr>
          <a:xfrm>
            <a:off x="318996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6" name="Line 8"/>
          <p:cNvSpPr/>
          <p:nvPr/>
        </p:nvSpPr>
        <p:spPr>
          <a:xfrm>
            <a:off x="349812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7" name="Line 9"/>
          <p:cNvSpPr/>
          <p:nvPr/>
        </p:nvSpPr>
        <p:spPr>
          <a:xfrm>
            <a:off x="380628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8" name="Line 10"/>
          <p:cNvSpPr/>
          <p:nvPr/>
        </p:nvSpPr>
        <p:spPr>
          <a:xfrm>
            <a:off x="2264040" y="2466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9" name="Line 11"/>
          <p:cNvSpPr/>
          <p:nvPr/>
        </p:nvSpPr>
        <p:spPr>
          <a:xfrm>
            <a:off x="2572200" y="2466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0" name="Line 12"/>
          <p:cNvSpPr/>
          <p:nvPr/>
        </p:nvSpPr>
        <p:spPr>
          <a:xfrm>
            <a:off x="2264040" y="276048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1" name="Line 13"/>
          <p:cNvSpPr/>
          <p:nvPr/>
        </p:nvSpPr>
        <p:spPr>
          <a:xfrm>
            <a:off x="2572200" y="276048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2" name="Line 14"/>
          <p:cNvSpPr/>
          <p:nvPr/>
        </p:nvSpPr>
        <p:spPr>
          <a:xfrm>
            <a:off x="224676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3" name="Line 15"/>
          <p:cNvSpPr/>
          <p:nvPr/>
        </p:nvSpPr>
        <p:spPr>
          <a:xfrm>
            <a:off x="255492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4" name="Line 16"/>
          <p:cNvSpPr/>
          <p:nvPr/>
        </p:nvSpPr>
        <p:spPr>
          <a:xfrm>
            <a:off x="286308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5" name="Line 17"/>
          <p:cNvSpPr/>
          <p:nvPr/>
        </p:nvSpPr>
        <p:spPr>
          <a:xfrm>
            <a:off x="317124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6" name="Line 18"/>
          <p:cNvSpPr/>
          <p:nvPr/>
        </p:nvSpPr>
        <p:spPr>
          <a:xfrm>
            <a:off x="3498120" y="2786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7" name="Line 19"/>
          <p:cNvSpPr/>
          <p:nvPr/>
        </p:nvSpPr>
        <p:spPr>
          <a:xfrm>
            <a:off x="3806280" y="2786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8" name="Line 20"/>
          <p:cNvSpPr/>
          <p:nvPr/>
        </p:nvSpPr>
        <p:spPr>
          <a:xfrm>
            <a:off x="224676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39" name="Line 21"/>
          <p:cNvSpPr/>
          <p:nvPr/>
        </p:nvSpPr>
        <p:spPr>
          <a:xfrm>
            <a:off x="255492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0" name="Line 22"/>
          <p:cNvSpPr/>
          <p:nvPr/>
        </p:nvSpPr>
        <p:spPr>
          <a:xfrm>
            <a:off x="286308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1" name="Line 23"/>
          <p:cNvSpPr/>
          <p:nvPr/>
        </p:nvSpPr>
        <p:spPr>
          <a:xfrm>
            <a:off x="317124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2" name="Line 24"/>
          <p:cNvSpPr/>
          <p:nvPr/>
        </p:nvSpPr>
        <p:spPr>
          <a:xfrm>
            <a:off x="2265480" y="2170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3" name="Line 25"/>
          <p:cNvSpPr/>
          <p:nvPr/>
        </p:nvSpPr>
        <p:spPr>
          <a:xfrm>
            <a:off x="2572200" y="2170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4" name="Line 26"/>
          <p:cNvSpPr/>
          <p:nvPr/>
        </p:nvSpPr>
        <p:spPr>
          <a:xfrm>
            <a:off x="2878200" y="2170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5" name="Line 27"/>
          <p:cNvSpPr/>
          <p:nvPr/>
        </p:nvSpPr>
        <p:spPr>
          <a:xfrm>
            <a:off x="4114440" y="21913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6" name="Line 28"/>
          <p:cNvSpPr/>
          <p:nvPr/>
        </p:nvSpPr>
        <p:spPr>
          <a:xfrm>
            <a:off x="4114440" y="24912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7" name="Line 29"/>
          <p:cNvSpPr/>
          <p:nvPr/>
        </p:nvSpPr>
        <p:spPr>
          <a:xfrm>
            <a:off x="3498120" y="27860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8" name="Line 30"/>
          <p:cNvSpPr/>
          <p:nvPr/>
        </p:nvSpPr>
        <p:spPr>
          <a:xfrm>
            <a:off x="3498120" y="30834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" name="Line 31"/>
          <p:cNvSpPr/>
          <p:nvPr/>
        </p:nvSpPr>
        <p:spPr>
          <a:xfrm>
            <a:off x="2878200" y="24782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0" name="Line 32"/>
          <p:cNvSpPr/>
          <p:nvPr/>
        </p:nvSpPr>
        <p:spPr>
          <a:xfrm>
            <a:off x="2565360" y="2463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1" name="Line 33"/>
          <p:cNvSpPr/>
          <p:nvPr/>
        </p:nvSpPr>
        <p:spPr>
          <a:xfrm>
            <a:off x="2276280" y="2463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2" name="Line 34"/>
          <p:cNvSpPr/>
          <p:nvPr/>
        </p:nvSpPr>
        <p:spPr>
          <a:xfrm>
            <a:off x="2234160" y="3380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3" name="Line 35"/>
          <p:cNvSpPr/>
          <p:nvPr/>
        </p:nvSpPr>
        <p:spPr>
          <a:xfrm>
            <a:off x="2234160" y="3678120"/>
            <a:ext cx="0" cy="3225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4" name="Line 36"/>
          <p:cNvSpPr/>
          <p:nvPr/>
        </p:nvSpPr>
        <p:spPr>
          <a:xfrm>
            <a:off x="4114440" y="27860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5" name="Line 37"/>
          <p:cNvSpPr/>
          <p:nvPr/>
        </p:nvSpPr>
        <p:spPr>
          <a:xfrm>
            <a:off x="2234160" y="4011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6" name="Line 38"/>
          <p:cNvSpPr/>
          <p:nvPr/>
        </p:nvSpPr>
        <p:spPr>
          <a:xfrm>
            <a:off x="2234160" y="4308480"/>
            <a:ext cx="0" cy="3222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7" name="Line 39"/>
          <p:cNvSpPr/>
          <p:nvPr/>
        </p:nvSpPr>
        <p:spPr>
          <a:xfrm>
            <a:off x="2233440" y="46306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8" name="Line 40"/>
          <p:cNvSpPr/>
          <p:nvPr/>
        </p:nvSpPr>
        <p:spPr>
          <a:xfrm>
            <a:off x="2863080" y="4011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59" name="Line 41"/>
          <p:cNvSpPr/>
          <p:nvPr/>
        </p:nvSpPr>
        <p:spPr>
          <a:xfrm>
            <a:off x="2863080" y="4312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0" name="Line 42"/>
          <p:cNvSpPr/>
          <p:nvPr/>
        </p:nvSpPr>
        <p:spPr>
          <a:xfrm>
            <a:off x="2863080" y="46306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1" name="Line 43"/>
          <p:cNvSpPr/>
          <p:nvPr/>
        </p:nvSpPr>
        <p:spPr>
          <a:xfrm>
            <a:off x="3481920" y="4011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2" name="Line 44"/>
          <p:cNvSpPr/>
          <p:nvPr/>
        </p:nvSpPr>
        <p:spPr>
          <a:xfrm>
            <a:off x="3481920" y="4312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3" name="Line 45"/>
          <p:cNvSpPr/>
          <p:nvPr/>
        </p:nvSpPr>
        <p:spPr>
          <a:xfrm>
            <a:off x="3481920" y="46306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4" name="Line 46"/>
          <p:cNvSpPr/>
          <p:nvPr/>
        </p:nvSpPr>
        <p:spPr>
          <a:xfrm>
            <a:off x="4111560" y="3713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5" name="Line 47"/>
          <p:cNvSpPr/>
          <p:nvPr/>
        </p:nvSpPr>
        <p:spPr>
          <a:xfrm>
            <a:off x="4111560" y="40147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6" name="Line 48"/>
          <p:cNvSpPr/>
          <p:nvPr/>
        </p:nvSpPr>
        <p:spPr>
          <a:xfrm>
            <a:off x="4111560" y="43192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7" name="Line 49"/>
          <p:cNvSpPr/>
          <p:nvPr/>
        </p:nvSpPr>
        <p:spPr>
          <a:xfrm>
            <a:off x="4111560" y="46166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8" name="Line 50"/>
          <p:cNvSpPr/>
          <p:nvPr/>
        </p:nvSpPr>
        <p:spPr>
          <a:xfrm>
            <a:off x="3479400" y="4928040"/>
            <a:ext cx="32688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69" name="Line 51"/>
          <p:cNvSpPr/>
          <p:nvPr/>
        </p:nvSpPr>
        <p:spPr>
          <a:xfrm flipV="1">
            <a:off x="3806280" y="492156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0" name="Line 52"/>
          <p:cNvSpPr/>
          <p:nvPr/>
        </p:nvSpPr>
        <p:spPr>
          <a:xfrm flipV="1">
            <a:off x="4106880" y="4609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1" name="Line 53"/>
          <p:cNvSpPr/>
          <p:nvPr/>
        </p:nvSpPr>
        <p:spPr>
          <a:xfrm flipV="1">
            <a:off x="4411440" y="46029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2" name="Line 54"/>
          <p:cNvSpPr/>
          <p:nvPr/>
        </p:nvSpPr>
        <p:spPr>
          <a:xfrm flipV="1">
            <a:off x="4714560" y="4594680"/>
            <a:ext cx="318600" cy="136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3" name="Line 55"/>
          <p:cNvSpPr/>
          <p:nvPr/>
        </p:nvSpPr>
        <p:spPr>
          <a:xfrm flipV="1">
            <a:off x="5025600" y="45954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4" name="Line 56"/>
          <p:cNvSpPr/>
          <p:nvPr/>
        </p:nvSpPr>
        <p:spPr>
          <a:xfrm flipH="1">
            <a:off x="5031720" y="4608720"/>
            <a:ext cx="9000" cy="3056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5" name="Line 57"/>
          <p:cNvSpPr/>
          <p:nvPr/>
        </p:nvSpPr>
        <p:spPr>
          <a:xfrm flipH="1">
            <a:off x="5322240" y="4601160"/>
            <a:ext cx="10800" cy="333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6" name="Line 58"/>
          <p:cNvSpPr/>
          <p:nvPr/>
        </p:nvSpPr>
        <p:spPr>
          <a:xfrm flipH="1">
            <a:off x="5628600" y="4594680"/>
            <a:ext cx="9000" cy="333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7" name="Line 59"/>
          <p:cNvSpPr/>
          <p:nvPr/>
        </p:nvSpPr>
        <p:spPr>
          <a:xfrm flipV="1">
            <a:off x="5337000" y="45954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8" name="Line 60"/>
          <p:cNvSpPr/>
          <p:nvPr/>
        </p:nvSpPr>
        <p:spPr>
          <a:xfrm>
            <a:off x="5027760" y="4920480"/>
            <a:ext cx="29232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9" name="Line 61"/>
          <p:cNvSpPr/>
          <p:nvPr/>
        </p:nvSpPr>
        <p:spPr>
          <a:xfrm flipV="1">
            <a:off x="5320800" y="49176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0" name="Line 62"/>
          <p:cNvSpPr/>
          <p:nvPr/>
        </p:nvSpPr>
        <p:spPr>
          <a:xfrm flipV="1">
            <a:off x="5623560" y="49111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1" name="Line 63"/>
          <p:cNvSpPr/>
          <p:nvPr/>
        </p:nvSpPr>
        <p:spPr>
          <a:xfrm flipV="1">
            <a:off x="5928480" y="4901400"/>
            <a:ext cx="30276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2" name="Line 64"/>
          <p:cNvSpPr/>
          <p:nvPr/>
        </p:nvSpPr>
        <p:spPr>
          <a:xfrm>
            <a:off x="4714560" y="27860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3" name="Line 65"/>
          <p:cNvSpPr/>
          <p:nvPr/>
        </p:nvSpPr>
        <p:spPr>
          <a:xfrm>
            <a:off x="4714560" y="30873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4" name="Line 66"/>
          <p:cNvSpPr/>
          <p:nvPr/>
        </p:nvSpPr>
        <p:spPr>
          <a:xfrm>
            <a:off x="4714560" y="33915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5" name="Line 67"/>
          <p:cNvSpPr/>
          <p:nvPr/>
        </p:nvSpPr>
        <p:spPr>
          <a:xfrm>
            <a:off x="4714560" y="36889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6" name="Line 68"/>
          <p:cNvSpPr/>
          <p:nvPr/>
        </p:nvSpPr>
        <p:spPr>
          <a:xfrm>
            <a:off x="4714560" y="24782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7" name="Line 69"/>
          <p:cNvSpPr/>
          <p:nvPr/>
        </p:nvSpPr>
        <p:spPr>
          <a:xfrm>
            <a:off x="4714560" y="2165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8" name="Line 70"/>
          <p:cNvSpPr/>
          <p:nvPr/>
        </p:nvSpPr>
        <p:spPr>
          <a:xfrm flipH="1">
            <a:off x="5329800" y="4301640"/>
            <a:ext cx="2880" cy="2905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89" name="Line 71"/>
          <p:cNvSpPr/>
          <p:nvPr/>
        </p:nvSpPr>
        <p:spPr>
          <a:xfrm flipH="1">
            <a:off x="5329800" y="3992040"/>
            <a:ext cx="5400" cy="309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0" name="Line 72"/>
          <p:cNvSpPr/>
          <p:nvPr/>
        </p:nvSpPr>
        <p:spPr>
          <a:xfrm flipH="1">
            <a:off x="5329440" y="371376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1" name="Line 73"/>
          <p:cNvSpPr/>
          <p:nvPr/>
        </p:nvSpPr>
        <p:spPr>
          <a:xfrm flipH="1" flipV="1">
            <a:off x="5010480" y="3992040"/>
            <a:ext cx="324720" cy="32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2" name="Line 74"/>
          <p:cNvSpPr/>
          <p:nvPr/>
        </p:nvSpPr>
        <p:spPr>
          <a:xfrm flipH="1">
            <a:off x="4733280" y="399204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3" name="Line 75"/>
          <p:cNvSpPr/>
          <p:nvPr/>
        </p:nvSpPr>
        <p:spPr>
          <a:xfrm flipH="1">
            <a:off x="5027040" y="370656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4" name="Line 76"/>
          <p:cNvSpPr/>
          <p:nvPr/>
        </p:nvSpPr>
        <p:spPr>
          <a:xfrm flipH="1">
            <a:off x="4727160" y="370368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5" name="Line 77"/>
          <p:cNvSpPr/>
          <p:nvPr/>
        </p:nvSpPr>
        <p:spPr>
          <a:xfrm flipH="1">
            <a:off x="5018400" y="371376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6" name="Line 78"/>
          <p:cNvSpPr/>
          <p:nvPr/>
        </p:nvSpPr>
        <p:spPr>
          <a:xfrm flipV="1">
            <a:off x="5322240" y="3079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7" name="Line 79"/>
          <p:cNvSpPr/>
          <p:nvPr/>
        </p:nvSpPr>
        <p:spPr>
          <a:xfrm flipV="1">
            <a:off x="5625000" y="30729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8" name="Line 80"/>
          <p:cNvSpPr/>
          <p:nvPr/>
        </p:nvSpPr>
        <p:spPr>
          <a:xfrm flipV="1">
            <a:off x="5929920" y="30632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99" name="Line 81"/>
          <p:cNvSpPr/>
          <p:nvPr/>
        </p:nvSpPr>
        <p:spPr>
          <a:xfrm flipV="1">
            <a:off x="5322240" y="27889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0" name="Line 82"/>
          <p:cNvSpPr/>
          <p:nvPr/>
        </p:nvSpPr>
        <p:spPr>
          <a:xfrm flipV="1">
            <a:off x="5625000" y="2782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1" name="Line 83"/>
          <p:cNvSpPr/>
          <p:nvPr/>
        </p:nvSpPr>
        <p:spPr>
          <a:xfrm flipV="1">
            <a:off x="5929920" y="277272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2" name="Line 84"/>
          <p:cNvSpPr/>
          <p:nvPr/>
        </p:nvSpPr>
        <p:spPr>
          <a:xfrm flipV="1">
            <a:off x="4730400" y="215100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3" name="Line 85"/>
          <p:cNvSpPr/>
          <p:nvPr/>
        </p:nvSpPr>
        <p:spPr>
          <a:xfrm flipV="1">
            <a:off x="5033160" y="214452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4" name="Line 86"/>
          <p:cNvSpPr/>
          <p:nvPr/>
        </p:nvSpPr>
        <p:spPr>
          <a:xfrm flipV="1">
            <a:off x="5337720" y="21351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5" name="Line 87"/>
          <p:cNvSpPr/>
          <p:nvPr/>
        </p:nvSpPr>
        <p:spPr>
          <a:xfrm flipV="1">
            <a:off x="5637600" y="21312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6" name="Line 88"/>
          <p:cNvSpPr/>
          <p:nvPr/>
        </p:nvSpPr>
        <p:spPr>
          <a:xfrm flipV="1">
            <a:off x="5926320" y="2133720"/>
            <a:ext cx="317880" cy="46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7" name="Line 89"/>
          <p:cNvSpPr/>
          <p:nvPr/>
        </p:nvSpPr>
        <p:spPr>
          <a:xfrm>
            <a:off x="6243480" y="2135160"/>
            <a:ext cx="304560" cy="1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8" name="Line 90"/>
          <p:cNvSpPr/>
          <p:nvPr/>
        </p:nvSpPr>
        <p:spPr>
          <a:xfrm flipV="1">
            <a:off x="5926680" y="33850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09" name="Line 91"/>
          <p:cNvSpPr/>
          <p:nvPr/>
        </p:nvSpPr>
        <p:spPr>
          <a:xfrm flipV="1">
            <a:off x="6229440" y="33786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0" name="Line 92"/>
          <p:cNvSpPr/>
          <p:nvPr/>
        </p:nvSpPr>
        <p:spPr>
          <a:xfrm flipV="1">
            <a:off x="6534360" y="3368880"/>
            <a:ext cx="30276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1" name="Line 93"/>
          <p:cNvSpPr/>
          <p:nvPr/>
        </p:nvSpPr>
        <p:spPr>
          <a:xfrm flipV="1">
            <a:off x="5933520" y="400788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2" name="Line 94"/>
          <p:cNvSpPr/>
          <p:nvPr/>
        </p:nvSpPr>
        <p:spPr>
          <a:xfrm flipV="1">
            <a:off x="6236280" y="400140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3" name="Line 95"/>
          <p:cNvSpPr/>
          <p:nvPr/>
        </p:nvSpPr>
        <p:spPr>
          <a:xfrm flipV="1">
            <a:off x="6541200" y="39920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4" name="Line 96"/>
          <p:cNvSpPr/>
          <p:nvPr/>
        </p:nvSpPr>
        <p:spPr>
          <a:xfrm flipV="1">
            <a:off x="6243480" y="429876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5" name="Line 97"/>
          <p:cNvSpPr/>
          <p:nvPr/>
        </p:nvSpPr>
        <p:spPr>
          <a:xfrm flipV="1">
            <a:off x="6548040" y="42890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6" name="Line 98"/>
          <p:cNvSpPr/>
          <p:nvPr/>
        </p:nvSpPr>
        <p:spPr>
          <a:xfrm flipV="1">
            <a:off x="6542640" y="370080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7" name="Line 99"/>
          <p:cNvSpPr/>
          <p:nvPr/>
        </p:nvSpPr>
        <p:spPr>
          <a:xfrm flipV="1">
            <a:off x="6548760" y="24303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8" name="Line 100"/>
          <p:cNvSpPr/>
          <p:nvPr/>
        </p:nvSpPr>
        <p:spPr>
          <a:xfrm>
            <a:off x="6555240" y="2135160"/>
            <a:ext cx="304920" cy="1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9" name="Line 101"/>
          <p:cNvSpPr/>
          <p:nvPr/>
        </p:nvSpPr>
        <p:spPr>
          <a:xfrm flipV="1">
            <a:off x="6229440" y="27712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0" name="Line 102"/>
          <p:cNvSpPr/>
          <p:nvPr/>
        </p:nvSpPr>
        <p:spPr>
          <a:xfrm>
            <a:off x="6860160" y="2130120"/>
            <a:ext cx="1440" cy="291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1" name="Line 103"/>
          <p:cNvSpPr/>
          <p:nvPr/>
        </p:nvSpPr>
        <p:spPr>
          <a:xfrm flipH="1">
            <a:off x="6543720" y="2130120"/>
            <a:ext cx="3240" cy="304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2" name="Line 104"/>
          <p:cNvSpPr/>
          <p:nvPr/>
        </p:nvSpPr>
        <p:spPr>
          <a:xfrm flipH="1">
            <a:off x="6225120" y="27824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3" name="Line 105"/>
          <p:cNvSpPr/>
          <p:nvPr/>
        </p:nvSpPr>
        <p:spPr>
          <a:xfrm flipH="1">
            <a:off x="6533280" y="2433960"/>
            <a:ext cx="2880" cy="3416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4" name="Line 106"/>
          <p:cNvSpPr/>
          <p:nvPr/>
        </p:nvSpPr>
        <p:spPr>
          <a:xfrm flipH="1">
            <a:off x="5927040" y="28022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5" name="Line 107"/>
          <p:cNvSpPr/>
          <p:nvPr/>
        </p:nvSpPr>
        <p:spPr>
          <a:xfrm flipH="1">
            <a:off x="5602680" y="2808360"/>
            <a:ext cx="504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6" name="Line 108"/>
          <p:cNvSpPr/>
          <p:nvPr/>
        </p:nvSpPr>
        <p:spPr>
          <a:xfrm flipH="1">
            <a:off x="5325120" y="280836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7" name="Line 109"/>
          <p:cNvSpPr/>
          <p:nvPr/>
        </p:nvSpPr>
        <p:spPr>
          <a:xfrm>
            <a:off x="5922360" y="3069720"/>
            <a:ext cx="5400" cy="332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8" name="Line 110"/>
          <p:cNvSpPr/>
          <p:nvPr/>
        </p:nvSpPr>
        <p:spPr>
          <a:xfrm>
            <a:off x="6225480" y="306252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29" name="Line 111"/>
          <p:cNvSpPr/>
          <p:nvPr/>
        </p:nvSpPr>
        <p:spPr>
          <a:xfrm>
            <a:off x="6544080" y="338904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0" name="Line 112"/>
          <p:cNvSpPr/>
          <p:nvPr/>
        </p:nvSpPr>
        <p:spPr>
          <a:xfrm>
            <a:off x="6840000" y="3381480"/>
            <a:ext cx="11520" cy="319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1" name="Line 113"/>
          <p:cNvSpPr/>
          <p:nvPr/>
        </p:nvSpPr>
        <p:spPr>
          <a:xfrm>
            <a:off x="6854400" y="3720960"/>
            <a:ext cx="8280" cy="27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2" name="Line 114"/>
          <p:cNvSpPr/>
          <p:nvPr/>
        </p:nvSpPr>
        <p:spPr>
          <a:xfrm>
            <a:off x="6847200" y="399780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3" name="Line 115"/>
          <p:cNvSpPr/>
          <p:nvPr/>
        </p:nvSpPr>
        <p:spPr>
          <a:xfrm>
            <a:off x="6862680" y="4323600"/>
            <a:ext cx="1152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4" name="Line 116"/>
          <p:cNvSpPr/>
          <p:nvPr/>
        </p:nvSpPr>
        <p:spPr>
          <a:xfrm>
            <a:off x="6862680" y="4655520"/>
            <a:ext cx="11520" cy="319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5" name="Line 117"/>
          <p:cNvSpPr/>
          <p:nvPr/>
        </p:nvSpPr>
        <p:spPr>
          <a:xfrm>
            <a:off x="6541560" y="4019040"/>
            <a:ext cx="6480" cy="27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36" name="Line 118"/>
          <p:cNvSpPr/>
          <p:nvPr/>
        </p:nvSpPr>
        <p:spPr>
          <a:xfrm>
            <a:off x="6241680" y="4010760"/>
            <a:ext cx="6120" cy="2977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F5C14B7-0F50-49E3-A309-7BD56CD4C9B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4" name="Picture 4" descr=""/>
          <p:cNvPicPr/>
          <p:nvPr/>
        </p:nvPicPr>
        <p:blipFill>
          <a:blip r:embed="rId1"/>
          <a:srcRect l="0" t="4807" r="0" b="0"/>
          <a:stretch/>
        </p:blipFill>
        <p:spPr>
          <a:xfrm>
            <a:off x="1113840" y="779040"/>
            <a:ext cx="6260040" cy="5769360"/>
          </a:xfrm>
          <a:prstGeom prst="rect">
            <a:avLst/>
          </a:prstGeom>
          <a:ln>
            <a:noFill/>
          </a:ln>
        </p:spPr>
      </p:pic>
      <p:sp>
        <p:nvSpPr>
          <p:cNvPr id="95" name="TextShape 2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8-connected space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32E6E01A-7B12-49AE-9399-DEC12F9C542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2966040" y="5589720"/>
            <a:ext cx="2974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State transition graph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0" name="Line 4"/>
          <p:cNvSpPr/>
          <p:nvPr/>
        </p:nvSpPr>
        <p:spPr>
          <a:xfrm>
            <a:off x="226548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1" name="Line 5"/>
          <p:cNvSpPr/>
          <p:nvPr/>
        </p:nvSpPr>
        <p:spPr>
          <a:xfrm>
            <a:off x="257364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2" name="Line 6"/>
          <p:cNvSpPr/>
          <p:nvPr/>
        </p:nvSpPr>
        <p:spPr>
          <a:xfrm>
            <a:off x="288180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3" name="Line 7"/>
          <p:cNvSpPr/>
          <p:nvPr/>
        </p:nvSpPr>
        <p:spPr>
          <a:xfrm>
            <a:off x="318996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4" name="Line 8"/>
          <p:cNvSpPr/>
          <p:nvPr/>
        </p:nvSpPr>
        <p:spPr>
          <a:xfrm>
            <a:off x="349812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5" name="Line 9"/>
          <p:cNvSpPr/>
          <p:nvPr/>
        </p:nvSpPr>
        <p:spPr>
          <a:xfrm>
            <a:off x="3806280" y="21769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6" name="Line 10"/>
          <p:cNvSpPr/>
          <p:nvPr/>
        </p:nvSpPr>
        <p:spPr>
          <a:xfrm>
            <a:off x="2264040" y="2466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7" name="Line 11"/>
          <p:cNvSpPr/>
          <p:nvPr/>
        </p:nvSpPr>
        <p:spPr>
          <a:xfrm>
            <a:off x="2572200" y="246600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8" name="Line 12"/>
          <p:cNvSpPr/>
          <p:nvPr/>
        </p:nvSpPr>
        <p:spPr>
          <a:xfrm>
            <a:off x="2264040" y="276048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49" name="Line 13"/>
          <p:cNvSpPr/>
          <p:nvPr/>
        </p:nvSpPr>
        <p:spPr>
          <a:xfrm>
            <a:off x="2572200" y="276048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0" name="Line 14"/>
          <p:cNvSpPr/>
          <p:nvPr/>
        </p:nvSpPr>
        <p:spPr>
          <a:xfrm>
            <a:off x="224676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1" name="Line 15"/>
          <p:cNvSpPr/>
          <p:nvPr/>
        </p:nvSpPr>
        <p:spPr>
          <a:xfrm>
            <a:off x="255492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2" name="Line 16"/>
          <p:cNvSpPr/>
          <p:nvPr/>
        </p:nvSpPr>
        <p:spPr>
          <a:xfrm>
            <a:off x="286308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3" name="Line 17"/>
          <p:cNvSpPr/>
          <p:nvPr/>
        </p:nvSpPr>
        <p:spPr>
          <a:xfrm>
            <a:off x="3171240" y="336996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4" name="Line 18"/>
          <p:cNvSpPr/>
          <p:nvPr/>
        </p:nvSpPr>
        <p:spPr>
          <a:xfrm>
            <a:off x="3498120" y="2786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5" name="Line 19"/>
          <p:cNvSpPr/>
          <p:nvPr/>
        </p:nvSpPr>
        <p:spPr>
          <a:xfrm>
            <a:off x="3806280" y="278604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6" name="Line 20"/>
          <p:cNvSpPr/>
          <p:nvPr/>
        </p:nvSpPr>
        <p:spPr>
          <a:xfrm>
            <a:off x="224676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7" name="Line 21"/>
          <p:cNvSpPr/>
          <p:nvPr/>
        </p:nvSpPr>
        <p:spPr>
          <a:xfrm>
            <a:off x="255492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8" name="Line 22"/>
          <p:cNvSpPr/>
          <p:nvPr/>
        </p:nvSpPr>
        <p:spPr>
          <a:xfrm>
            <a:off x="286308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59" name="Line 23"/>
          <p:cNvSpPr/>
          <p:nvPr/>
        </p:nvSpPr>
        <p:spPr>
          <a:xfrm>
            <a:off x="3171240" y="4011120"/>
            <a:ext cx="30816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0" name="Line 24"/>
          <p:cNvSpPr/>
          <p:nvPr/>
        </p:nvSpPr>
        <p:spPr>
          <a:xfrm>
            <a:off x="2265480" y="2170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1" name="Line 25"/>
          <p:cNvSpPr/>
          <p:nvPr/>
        </p:nvSpPr>
        <p:spPr>
          <a:xfrm>
            <a:off x="2572200" y="2170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2" name="Line 26"/>
          <p:cNvSpPr/>
          <p:nvPr/>
        </p:nvSpPr>
        <p:spPr>
          <a:xfrm>
            <a:off x="2878200" y="2170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3" name="Line 27"/>
          <p:cNvSpPr/>
          <p:nvPr/>
        </p:nvSpPr>
        <p:spPr>
          <a:xfrm>
            <a:off x="4114440" y="21913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4" name="Line 28"/>
          <p:cNvSpPr/>
          <p:nvPr/>
        </p:nvSpPr>
        <p:spPr>
          <a:xfrm>
            <a:off x="4114440" y="24912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5" name="Line 29"/>
          <p:cNvSpPr/>
          <p:nvPr/>
        </p:nvSpPr>
        <p:spPr>
          <a:xfrm>
            <a:off x="3498120" y="27860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6" name="Line 30"/>
          <p:cNvSpPr/>
          <p:nvPr/>
        </p:nvSpPr>
        <p:spPr>
          <a:xfrm>
            <a:off x="3498120" y="308340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7" name="Line 31"/>
          <p:cNvSpPr/>
          <p:nvPr/>
        </p:nvSpPr>
        <p:spPr>
          <a:xfrm>
            <a:off x="2878200" y="24782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8" name="Line 32"/>
          <p:cNvSpPr/>
          <p:nvPr/>
        </p:nvSpPr>
        <p:spPr>
          <a:xfrm>
            <a:off x="2565360" y="2463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69" name="Line 33"/>
          <p:cNvSpPr/>
          <p:nvPr/>
        </p:nvSpPr>
        <p:spPr>
          <a:xfrm>
            <a:off x="2276280" y="2463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0" name="Line 34"/>
          <p:cNvSpPr/>
          <p:nvPr/>
        </p:nvSpPr>
        <p:spPr>
          <a:xfrm>
            <a:off x="2234160" y="3380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1" name="Line 35"/>
          <p:cNvSpPr/>
          <p:nvPr/>
        </p:nvSpPr>
        <p:spPr>
          <a:xfrm>
            <a:off x="2234160" y="3678120"/>
            <a:ext cx="0" cy="3225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2" name="Line 36"/>
          <p:cNvSpPr/>
          <p:nvPr/>
        </p:nvSpPr>
        <p:spPr>
          <a:xfrm>
            <a:off x="4114440" y="27860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3" name="Line 37"/>
          <p:cNvSpPr/>
          <p:nvPr/>
        </p:nvSpPr>
        <p:spPr>
          <a:xfrm>
            <a:off x="2234160" y="4011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4" name="Line 38"/>
          <p:cNvSpPr/>
          <p:nvPr/>
        </p:nvSpPr>
        <p:spPr>
          <a:xfrm>
            <a:off x="2234160" y="4308480"/>
            <a:ext cx="0" cy="3222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5" name="Line 39"/>
          <p:cNvSpPr/>
          <p:nvPr/>
        </p:nvSpPr>
        <p:spPr>
          <a:xfrm>
            <a:off x="2233440" y="46306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6" name="Line 40"/>
          <p:cNvSpPr/>
          <p:nvPr/>
        </p:nvSpPr>
        <p:spPr>
          <a:xfrm>
            <a:off x="2863080" y="4011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7" name="Line 41"/>
          <p:cNvSpPr/>
          <p:nvPr/>
        </p:nvSpPr>
        <p:spPr>
          <a:xfrm>
            <a:off x="2863080" y="4312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8" name="Line 42"/>
          <p:cNvSpPr/>
          <p:nvPr/>
        </p:nvSpPr>
        <p:spPr>
          <a:xfrm>
            <a:off x="2863080" y="46306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79" name="Line 43"/>
          <p:cNvSpPr/>
          <p:nvPr/>
        </p:nvSpPr>
        <p:spPr>
          <a:xfrm>
            <a:off x="3481920" y="40111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0" name="Line 44"/>
          <p:cNvSpPr/>
          <p:nvPr/>
        </p:nvSpPr>
        <p:spPr>
          <a:xfrm>
            <a:off x="3481920" y="43120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1" name="Line 45"/>
          <p:cNvSpPr/>
          <p:nvPr/>
        </p:nvSpPr>
        <p:spPr>
          <a:xfrm>
            <a:off x="3481920" y="46306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2" name="Line 46"/>
          <p:cNvSpPr/>
          <p:nvPr/>
        </p:nvSpPr>
        <p:spPr>
          <a:xfrm>
            <a:off x="4111560" y="3713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3" name="Line 47"/>
          <p:cNvSpPr/>
          <p:nvPr/>
        </p:nvSpPr>
        <p:spPr>
          <a:xfrm>
            <a:off x="4111560" y="40147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4" name="Line 48"/>
          <p:cNvSpPr/>
          <p:nvPr/>
        </p:nvSpPr>
        <p:spPr>
          <a:xfrm>
            <a:off x="4111560" y="431928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5" name="Line 49"/>
          <p:cNvSpPr/>
          <p:nvPr/>
        </p:nvSpPr>
        <p:spPr>
          <a:xfrm>
            <a:off x="4111560" y="46166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6" name="Line 50"/>
          <p:cNvSpPr/>
          <p:nvPr/>
        </p:nvSpPr>
        <p:spPr>
          <a:xfrm>
            <a:off x="3479400" y="4928040"/>
            <a:ext cx="32688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7" name="Line 51"/>
          <p:cNvSpPr/>
          <p:nvPr/>
        </p:nvSpPr>
        <p:spPr>
          <a:xfrm flipV="1">
            <a:off x="3806280" y="492156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8" name="Line 52"/>
          <p:cNvSpPr/>
          <p:nvPr/>
        </p:nvSpPr>
        <p:spPr>
          <a:xfrm flipV="1">
            <a:off x="4106880" y="4609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89" name="Line 53"/>
          <p:cNvSpPr/>
          <p:nvPr/>
        </p:nvSpPr>
        <p:spPr>
          <a:xfrm flipV="1">
            <a:off x="4411440" y="46029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0" name="Line 54"/>
          <p:cNvSpPr/>
          <p:nvPr/>
        </p:nvSpPr>
        <p:spPr>
          <a:xfrm flipV="1">
            <a:off x="4714560" y="4594680"/>
            <a:ext cx="318600" cy="136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1" name="Line 55"/>
          <p:cNvSpPr/>
          <p:nvPr/>
        </p:nvSpPr>
        <p:spPr>
          <a:xfrm flipV="1">
            <a:off x="5025600" y="45954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2" name="Line 56"/>
          <p:cNvSpPr/>
          <p:nvPr/>
        </p:nvSpPr>
        <p:spPr>
          <a:xfrm flipH="1">
            <a:off x="5031720" y="4608720"/>
            <a:ext cx="9000" cy="3056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3" name="Line 57"/>
          <p:cNvSpPr/>
          <p:nvPr/>
        </p:nvSpPr>
        <p:spPr>
          <a:xfrm flipH="1">
            <a:off x="5322240" y="4601160"/>
            <a:ext cx="10800" cy="333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4" name="Line 58"/>
          <p:cNvSpPr/>
          <p:nvPr/>
        </p:nvSpPr>
        <p:spPr>
          <a:xfrm flipH="1">
            <a:off x="5628600" y="4594680"/>
            <a:ext cx="9000" cy="333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5" name="Line 59"/>
          <p:cNvSpPr/>
          <p:nvPr/>
        </p:nvSpPr>
        <p:spPr>
          <a:xfrm flipV="1">
            <a:off x="5337000" y="45954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6" name="Line 60"/>
          <p:cNvSpPr/>
          <p:nvPr/>
        </p:nvSpPr>
        <p:spPr>
          <a:xfrm>
            <a:off x="5027760" y="4920480"/>
            <a:ext cx="29232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7" name="Line 61"/>
          <p:cNvSpPr/>
          <p:nvPr/>
        </p:nvSpPr>
        <p:spPr>
          <a:xfrm flipV="1">
            <a:off x="5320800" y="49176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8" name="Line 62"/>
          <p:cNvSpPr/>
          <p:nvPr/>
        </p:nvSpPr>
        <p:spPr>
          <a:xfrm flipV="1">
            <a:off x="5623560" y="49111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99" name="Line 63"/>
          <p:cNvSpPr/>
          <p:nvPr/>
        </p:nvSpPr>
        <p:spPr>
          <a:xfrm flipV="1">
            <a:off x="5928480" y="4901400"/>
            <a:ext cx="30276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0" name="Line 64"/>
          <p:cNvSpPr/>
          <p:nvPr/>
        </p:nvSpPr>
        <p:spPr>
          <a:xfrm>
            <a:off x="4714560" y="27860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1" name="Line 65"/>
          <p:cNvSpPr/>
          <p:nvPr/>
        </p:nvSpPr>
        <p:spPr>
          <a:xfrm>
            <a:off x="4714560" y="30873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2" name="Line 66"/>
          <p:cNvSpPr/>
          <p:nvPr/>
        </p:nvSpPr>
        <p:spPr>
          <a:xfrm>
            <a:off x="4714560" y="33915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3" name="Line 67"/>
          <p:cNvSpPr/>
          <p:nvPr/>
        </p:nvSpPr>
        <p:spPr>
          <a:xfrm>
            <a:off x="4714560" y="368892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4" name="Line 68"/>
          <p:cNvSpPr/>
          <p:nvPr/>
        </p:nvSpPr>
        <p:spPr>
          <a:xfrm>
            <a:off x="4714560" y="247824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5" name="Line 69"/>
          <p:cNvSpPr/>
          <p:nvPr/>
        </p:nvSpPr>
        <p:spPr>
          <a:xfrm>
            <a:off x="4714560" y="2165760"/>
            <a:ext cx="0" cy="2973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6" name="Line 70"/>
          <p:cNvSpPr/>
          <p:nvPr/>
        </p:nvSpPr>
        <p:spPr>
          <a:xfrm flipH="1">
            <a:off x="5329800" y="4301640"/>
            <a:ext cx="2880" cy="2905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7" name="Line 71"/>
          <p:cNvSpPr/>
          <p:nvPr/>
        </p:nvSpPr>
        <p:spPr>
          <a:xfrm flipH="1">
            <a:off x="5329800" y="3992040"/>
            <a:ext cx="5400" cy="309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8" name="Line 72"/>
          <p:cNvSpPr/>
          <p:nvPr/>
        </p:nvSpPr>
        <p:spPr>
          <a:xfrm flipH="1">
            <a:off x="5329440" y="371376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09" name="Line 73"/>
          <p:cNvSpPr/>
          <p:nvPr/>
        </p:nvSpPr>
        <p:spPr>
          <a:xfrm flipH="1" flipV="1">
            <a:off x="5010480" y="3992040"/>
            <a:ext cx="324720" cy="32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0" name="Line 74"/>
          <p:cNvSpPr/>
          <p:nvPr/>
        </p:nvSpPr>
        <p:spPr>
          <a:xfrm flipH="1">
            <a:off x="4733280" y="399204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1" name="Line 75"/>
          <p:cNvSpPr/>
          <p:nvPr/>
        </p:nvSpPr>
        <p:spPr>
          <a:xfrm flipH="1">
            <a:off x="5027040" y="370656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2" name="Line 76"/>
          <p:cNvSpPr/>
          <p:nvPr/>
        </p:nvSpPr>
        <p:spPr>
          <a:xfrm flipH="1">
            <a:off x="4727160" y="3703680"/>
            <a:ext cx="293400" cy="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3" name="Line 77"/>
          <p:cNvSpPr/>
          <p:nvPr/>
        </p:nvSpPr>
        <p:spPr>
          <a:xfrm flipH="1">
            <a:off x="5018400" y="371376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4" name="Line 78"/>
          <p:cNvSpPr/>
          <p:nvPr/>
        </p:nvSpPr>
        <p:spPr>
          <a:xfrm flipV="1">
            <a:off x="5322240" y="3079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5" name="Line 79"/>
          <p:cNvSpPr/>
          <p:nvPr/>
        </p:nvSpPr>
        <p:spPr>
          <a:xfrm flipV="1">
            <a:off x="5625000" y="30729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6" name="Line 80"/>
          <p:cNvSpPr/>
          <p:nvPr/>
        </p:nvSpPr>
        <p:spPr>
          <a:xfrm flipV="1">
            <a:off x="5929920" y="30632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7" name="Line 81"/>
          <p:cNvSpPr/>
          <p:nvPr/>
        </p:nvSpPr>
        <p:spPr>
          <a:xfrm flipV="1">
            <a:off x="5322240" y="278892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8" name="Line 82"/>
          <p:cNvSpPr/>
          <p:nvPr/>
        </p:nvSpPr>
        <p:spPr>
          <a:xfrm flipV="1">
            <a:off x="5625000" y="27824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19" name="Line 83"/>
          <p:cNvSpPr/>
          <p:nvPr/>
        </p:nvSpPr>
        <p:spPr>
          <a:xfrm flipV="1">
            <a:off x="5929920" y="277272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0" name="Line 84"/>
          <p:cNvSpPr/>
          <p:nvPr/>
        </p:nvSpPr>
        <p:spPr>
          <a:xfrm flipV="1">
            <a:off x="4730400" y="215100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1" name="Line 85"/>
          <p:cNvSpPr/>
          <p:nvPr/>
        </p:nvSpPr>
        <p:spPr>
          <a:xfrm flipV="1">
            <a:off x="5033160" y="214452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2" name="Line 86"/>
          <p:cNvSpPr/>
          <p:nvPr/>
        </p:nvSpPr>
        <p:spPr>
          <a:xfrm flipV="1">
            <a:off x="5337720" y="21351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3" name="Line 87"/>
          <p:cNvSpPr/>
          <p:nvPr/>
        </p:nvSpPr>
        <p:spPr>
          <a:xfrm flipV="1">
            <a:off x="5637600" y="21312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4" name="Line 88"/>
          <p:cNvSpPr/>
          <p:nvPr/>
        </p:nvSpPr>
        <p:spPr>
          <a:xfrm flipV="1">
            <a:off x="5926320" y="2133720"/>
            <a:ext cx="317880" cy="46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5" name="Line 89"/>
          <p:cNvSpPr/>
          <p:nvPr/>
        </p:nvSpPr>
        <p:spPr>
          <a:xfrm>
            <a:off x="6243480" y="2135160"/>
            <a:ext cx="304560" cy="1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6" name="Line 90"/>
          <p:cNvSpPr/>
          <p:nvPr/>
        </p:nvSpPr>
        <p:spPr>
          <a:xfrm flipV="1">
            <a:off x="5926680" y="33850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7" name="Line 91"/>
          <p:cNvSpPr/>
          <p:nvPr/>
        </p:nvSpPr>
        <p:spPr>
          <a:xfrm flipV="1">
            <a:off x="6229440" y="337860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8" name="Line 92"/>
          <p:cNvSpPr/>
          <p:nvPr/>
        </p:nvSpPr>
        <p:spPr>
          <a:xfrm flipV="1">
            <a:off x="6534360" y="3368880"/>
            <a:ext cx="30276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29" name="Line 93"/>
          <p:cNvSpPr/>
          <p:nvPr/>
        </p:nvSpPr>
        <p:spPr>
          <a:xfrm flipV="1">
            <a:off x="5933520" y="400788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0" name="Line 94"/>
          <p:cNvSpPr/>
          <p:nvPr/>
        </p:nvSpPr>
        <p:spPr>
          <a:xfrm flipV="1">
            <a:off x="6236280" y="4001400"/>
            <a:ext cx="303120" cy="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1" name="Line 95"/>
          <p:cNvSpPr/>
          <p:nvPr/>
        </p:nvSpPr>
        <p:spPr>
          <a:xfrm flipV="1">
            <a:off x="6541200" y="399204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2" name="Line 96"/>
          <p:cNvSpPr/>
          <p:nvPr/>
        </p:nvSpPr>
        <p:spPr>
          <a:xfrm flipV="1">
            <a:off x="6243480" y="429876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3" name="Line 97"/>
          <p:cNvSpPr/>
          <p:nvPr/>
        </p:nvSpPr>
        <p:spPr>
          <a:xfrm flipV="1">
            <a:off x="6548040" y="428904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4" name="Line 98"/>
          <p:cNvSpPr/>
          <p:nvPr/>
        </p:nvSpPr>
        <p:spPr>
          <a:xfrm flipV="1">
            <a:off x="6542640" y="3700800"/>
            <a:ext cx="30276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5" name="Line 99"/>
          <p:cNvSpPr/>
          <p:nvPr/>
        </p:nvSpPr>
        <p:spPr>
          <a:xfrm flipV="1">
            <a:off x="6548760" y="243036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6" name="Line 100"/>
          <p:cNvSpPr/>
          <p:nvPr/>
        </p:nvSpPr>
        <p:spPr>
          <a:xfrm>
            <a:off x="6555240" y="2135160"/>
            <a:ext cx="304920" cy="1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7" name="Line 101"/>
          <p:cNvSpPr/>
          <p:nvPr/>
        </p:nvSpPr>
        <p:spPr>
          <a:xfrm flipV="1">
            <a:off x="6229440" y="2771280"/>
            <a:ext cx="303120" cy="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8" name="Line 102"/>
          <p:cNvSpPr/>
          <p:nvPr/>
        </p:nvSpPr>
        <p:spPr>
          <a:xfrm>
            <a:off x="6860160" y="2130120"/>
            <a:ext cx="1440" cy="291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39" name="Line 103"/>
          <p:cNvSpPr/>
          <p:nvPr/>
        </p:nvSpPr>
        <p:spPr>
          <a:xfrm flipH="1">
            <a:off x="6543720" y="2130120"/>
            <a:ext cx="3240" cy="304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0" name="Line 104"/>
          <p:cNvSpPr/>
          <p:nvPr/>
        </p:nvSpPr>
        <p:spPr>
          <a:xfrm flipH="1">
            <a:off x="6225120" y="27824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1" name="Line 105"/>
          <p:cNvSpPr/>
          <p:nvPr/>
        </p:nvSpPr>
        <p:spPr>
          <a:xfrm flipH="1">
            <a:off x="6533280" y="2433960"/>
            <a:ext cx="2880" cy="3416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2" name="Line 106"/>
          <p:cNvSpPr/>
          <p:nvPr/>
        </p:nvSpPr>
        <p:spPr>
          <a:xfrm flipH="1">
            <a:off x="5927040" y="280224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3" name="Line 107"/>
          <p:cNvSpPr/>
          <p:nvPr/>
        </p:nvSpPr>
        <p:spPr>
          <a:xfrm flipH="1">
            <a:off x="5602680" y="2808360"/>
            <a:ext cx="504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4" name="Line 108"/>
          <p:cNvSpPr/>
          <p:nvPr/>
        </p:nvSpPr>
        <p:spPr>
          <a:xfrm flipH="1">
            <a:off x="5325120" y="2808360"/>
            <a:ext cx="5400" cy="269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5" name="Line 109"/>
          <p:cNvSpPr/>
          <p:nvPr/>
        </p:nvSpPr>
        <p:spPr>
          <a:xfrm>
            <a:off x="5922360" y="3069720"/>
            <a:ext cx="5400" cy="332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6" name="Line 110"/>
          <p:cNvSpPr/>
          <p:nvPr/>
        </p:nvSpPr>
        <p:spPr>
          <a:xfrm>
            <a:off x="6225480" y="306252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7" name="Line 111"/>
          <p:cNvSpPr/>
          <p:nvPr/>
        </p:nvSpPr>
        <p:spPr>
          <a:xfrm>
            <a:off x="6544080" y="338904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8" name="Line 112"/>
          <p:cNvSpPr/>
          <p:nvPr/>
        </p:nvSpPr>
        <p:spPr>
          <a:xfrm>
            <a:off x="6840000" y="3381480"/>
            <a:ext cx="11520" cy="319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49" name="Line 113"/>
          <p:cNvSpPr/>
          <p:nvPr/>
        </p:nvSpPr>
        <p:spPr>
          <a:xfrm>
            <a:off x="6854400" y="3720960"/>
            <a:ext cx="8280" cy="27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0" name="Line 114"/>
          <p:cNvSpPr/>
          <p:nvPr/>
        </p:nvSpPr>
        <p:spPr>
          <a:xfrm>
            <a:off x="6847200" y="3997800"/>
            <a:ext cx="1116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1" name="Line 115"/>
          <p:cNvSpPr/>
          <p:nvPr/>
        </p:nvSpPr>
        <p:spPr>
          <a:xfrm>
            <a:off x="6862680" y="4323600"/>
            <a:ext cx="11520" cy="31896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2" name="Line 116"/>
          <p:cNvSpPr/>
          <p:nvPr/>
        </p:nvSpPr>
        <p:spPr>
          <a:xfrm>
            <a:off x="6862680" y="4655520"/>
            <a:ext cx="11520" cy="3193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3" name="Line 117"/>
          <p:cNvSpPr/>
          <p:nvPr/>
        </p:nvSpPr>
        <p:spPr>
          <a:xfrm>
            <a:off x="6541560" y="4019040"/>
            <a:ext cx="6480" cy="2764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4" name="Line 118"/>
          <p:cNvSpPr/>
          <p:nvPr/>
        </p:nvSpPr>
        <p:spPr>
          <a:xfrm>
            <a:off x="6241680" y="4010760"/>
            <a:ext cx="6120" cy="2977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5" name="Line 119"/>
          <p:cNvSpPr/>
          <p:nvPr/>
        </p:nvSpPr>
        <p:spPr>
          <a:xfrm>
            <a:off x="2283480" y="21765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6" name="Line 120"/>
          <p:cNvSpPr/>
          <p:nvPr/>
        </p:nvSpPr>
        <p:spPr>
          <a:xfrm>
            <a:off x="2590200" y="24717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7" name="Line 121"/>
          <p:cNvSpPr/>
          <p:nvPr/>
        </p:nvSpPr>
        <p:spPr>
          <a:xfrm>
            <a:off x="2590200" y="218664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8" name="Line 122"/>
          <p:cNvSpPr/>
          <p:nvPr/>
        </p:nvSpPr>
        <p:spPr>
          <a:xfrm>
            <a:off x="2288160" y="248400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59" name="Line 123"/>
          <p:cNvSpPr/>
          <p:nvPr/>
        </p:nvSpPr>
        <p:spPr>
          <a:xfrm>
            <a:off x="3832200" y="219168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0" name="Line 124"/>
          <p:cNvSpPr/>
          <p:nvPr/>
        </p:nvSpPr>
        <p:spPr>
          <a:xfrm>
            <a:off x="3831120" y="279648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1" name="Line 125"/>
          <p:cNvSpPr/>
          <p:nvPr/>
        </p:nvSpPr>
        <p:spPr>
          <a:xfrm>
            <a:off x="2264040" y="37137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2" name="Line 126"/>
          <p:cNvSpPr/>
          <p:nvPr/>
        </p:nvSpPr>
        <p:spPr>
          <a:xfrm>
            <a:off x="2573280" y="40269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3" name="Line 127"/>
          <p:cNvSpPr/>
          <p:nvPr/>
        </p:nvSpPr>
        <p:spPr>
          <a:xfrm>
            <a:off x="3196800" y="40341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4" name="Line 128"/>
          <p:cNvSpPr/>
          <p:nvPr/>
        </p:nvSpPr>
        <p:spPr>
          <a:xfrm>
            <a:off x="3499200" y="46317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5" name="Line 129"/>
          <p:cNvSpPr/>
          <p:nvPr/>
        </p:nvSpPr>
        <p:spPr>
          <a:xfrm>
            <a:off x="4127400" y="43095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6" name="Line 130"/>
          <p:cNvSpPr/>
          <p:nvPr/>
        </p:nvSpPr>
        <p:spPr>
          <a:xfrm>
            <a:off x="4720320" y="371304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7" name="Line 131"/>
          <p:cNvSpPr/>
          <p:nvPr/>
        </p:nvSpPr>
        <p:spPr>
          <a:xfrm>
            <a:off x="5054400" y="37137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8" name="Line 132"/>
          <p:cNvSpPr/>
          <p:nvPr/>
        </p:nvSpPr>
        <p:spPr>
          <a:xfrm>
            <a:off x="5362920" y="432432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69" name="Line 133"/>
          <p:cNvSpPr/>
          <p:nvPr/>
        </p:nvSpPr>
        <p:spPr>
          <a:xfrm>
            <a:off x="5047920" y="462024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0" name="Line 134"/>
          <p:cNvSpPr/>
          <p:nvPr/>
        </p:nvSpPr>
        <p:spPr>
          <a:xfrm>
            <a:off x="5344200" y="461268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1" name="Line 135"/>
          <p:cNvSpPr/>
          <p:nvPr/>
        </p:nvSpPr>
        <p:spPr>
          <a:xfrm>
            <a:off x="5334120" y="279288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2" name="Line 136"/>
          <p:cNvSpPr/>
          <p:nvPr/>
        </p:nvSpPr>
        <p:spPr>
          <a:xfrm>
            <a:off x="5626440" y="278712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3" name="Line 137"/>
          <p:cNvSpPr/>
          <p:nvPr/>
        </p:nvSpPr>
        <p:spPr>
          <a:xfrm>
            <a:off x="5945760" y="278100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4" name="Line 138"/>
          <p:cNvSpPr/>
          <p:nvPr/>
        </p:nvSpPr>
        <p:spPr>
          <a:xfrm>
            <a:off x="5951520" y="30891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5" name="Line 139"/>
          <p:cNvSpPr/>
          <p:nvPr/>
        </p:nvSpPr>
        <p:spPr>
          <a:xfrm>
            <a:off x="6569640" y="3397680"/>
            <a:ext cx="27180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6" name="Line 140"/>
          <p:cNvSpPr/>
          <p:nvPr/>
        </p:nvSpPr>
        <p:spPr>
          <a:xfrm>
            <a:off x="6573600" y="214020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7" name="Line 141"/>
          <p:cNvSpPr/>
          <p:nvPr/>
        </p:nvSpPr>
        <p:spPr>
          <a:xfrm>
            <a:off x="6265080" y="401940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8" name="Line 142"/>
          <p:cNvSpPr/>
          <p:nvPr/>
        </p:nvSpPr>
        <p:spPr>
          <a:xfrm>
            <a:off x="6565680" y="401292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79" name="Line 143"/>
          <p:cNvSpPr/>
          <p:nvPr/>
        </p:nvSpPr>
        <p:spPr>
          <a:xfrm>
            <a:off x="5950800" y="401292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0" name="Line 144"/>
          <p:cNvSpPr/>
          <p:nvPr/>
        </p:nvSpPr>
        <p:spPr>
          <a:xfrm>
            <a:off x="6264360" y="341820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1" name="Line 145"/>
          <p:cNvSpPr/>
          <p:nvPr/>
        </p:nvSpPr>
        <p:spPr>
          <a:xfrm>
            <a:off x="6247080" y="306288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2" name="Line 146"/>
          <p:cNvSpPr/>
          <p:nvPr/>
        </p:nvSpPr>
        <p:spPr>
          <a:xfrm>
            <a:off x="6271200" y="215424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3" name="Line 147"/>
          <p:cNvSpPr/>
          <p:nvPr/>
        </p:nvSpPr>
        <p:spPr>
          <a:xfrm>
            <a:off x="4727880" y="3412800"/>
            <a:ext cx="27180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4" name="Line 148"/>
          <p:cNvSpPr/>
          <p:nvPr/>
        </p:nvSpPr>
        <p:spPr>
          <a:xfrm>
            <a:off x="5043960" y="401292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5" name="Line 149"/>
          <p:cNvSpPr/>
          <p:nvPr/>
        </p:nvSpPr>
        <p:spPr>
          <a:xfrm>
            <a:off x="5653440" y="4620240"/>
            <a:ext cx="271440" cy="2822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6" name="Line 150"/>
          <p:cNvSpPr/>
          <p:nvPr/>
        </p:nvSpPr>
        <p:spPr>
          <a:xfrm>
            <a:off x="6578280" y="434196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7" name="Line 151"/>
          <p:cNvSpPr/>
          <p:nvPr/>
        </p:nvSpPr>
        <p:spPr>
          <a:xfrm>
            <a:off x="6561000" y="3711240"/>
            <a:ext cx="271440" cy="28260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8" name="Line 152"/>
          <p:cNvSpPr/>
          <p:nvPr/>
        </p:nvSpPr>
        <p:spPr>
          <a:xfrm flipH="1">
            <a:off x="2292840" y="2206800"/>
            <a:ext cx="23112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89" name="Line 153"/>
          <p:cNvSpPr/>
          <p:nvPr/>
        </p:nvSpPr>
        <p:spPr>
          <a:xfrm flipH="1">
            <a:off x="2611800" y="221616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0" name="Line 154"/>
          <p:cNvSpPr/>
          <p:nvPr/>
        </p:nvSpPr>
        <p:spPr>
          <a:xfrm flipH="1">
            <a:off x="2284560" y="252000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1" name="Line 155"/>
          <p:cNvSpPr/>
          <p:nvPr/>
        </p:nvSpPr>
        <p:spPr>
          <a:xfrm flipH="1">
            <a:off x="2599560" y="249516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2" name="Line 156"/>
          <p:cNvSpPr/>
          <p:nvPr/>
        </p:nvSpPr>
        <p:spPr>
          <a:xfrm flipH="1">
            <a:off x="2920320" y="2212560"/>
            <a:ext cx="23112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3" name="Line 157"/>
          <p:cNvSpPr/>
          <p:nvPr/>
        </p:nvSpPr>
        <p:spPr>
          <a:xfrm flipH="1">
            <a:off x="3851280" y="252792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4" name="Line 158"/>
          <p:cNvSpPr/>
          <p:nvPr/>
        </p:nvSpPr>
        <p:spPr>
          <a:xfrm flipH="1">
            <a:off x="3477240" y="2788560"/>
            <a:ext cx="349200" cy="3160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5" name="Line 159"/>
          <p:cNvSpPr/>
          <p:nvPr/>
        </p:nvSpPr>
        <p:spPr>
          <a:xfrm flipH="1">
            <a:off x="3216960" y="310788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6" name="Line 160"/>
          <p:cNvSpPr/>
          <p:nvPr/>
        </p:nvSpPr>
        <p:spPr>
          <a:xfrm flipH="1">
            <a:off x="2232720" y="3375000"/>
            <a:ext cx="313920" cy="3031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7" name="Line 161"/>
          <p:cNvSpPr/>
          <p:nvPr/>
        </p:nvSpPr>
        <p:spPr>
          <a:xfrm flipH="1">
            <a:off x="2260800" y="3998520"/>
            <a:ext cx="291240" cy="2815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8" name="Line 162"/>
          <p:cNvSpPr/>
          <p:nvPr/>
        </p:nvSpPr>
        <p:spPr>
          <a:xfrm flipH="1">
            <a:off x="2897280" y="405612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599" name="Line 163"/>
          <p:cNvSpPr/>
          <p:nvPr/>
        </p:nvSpPr>
        <p:spPr>
          <a:xfrm flipH="1">
            <a:off x="3828960" y="467388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0" name="Line 164"/>
          <p:cNvSpPr/>
          <p:nvPr/>
        </p:nvSpPr>
        <p:spPr>
          <a:xfrm flipH="1">
            <a:off x="5040720" y="431496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1" name="Line 165"/>
          <p:cNvSpPr/>
          <p:nvPr/>
        </p:nvSpPr>
        <p:spPr>
          <a:xfrm flipH="1">
            <a:off x="5047920" y="464184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2" name="Line 166"/>
          <p:cNvSpPr/>
          <p:nvPr/>
        </p:nvSpPr>
        <p:spPr>
          <a:xfrm flipH="1">
            <a:off x="5374440" y="462708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3" name="Line 167"/>
          <p:cNvSpPr/>
          <p:nvPr/>
        </p:nvSpPr>
        <p:spPr>
          <a:xfrm flipH="1">
            <a:off x="4757040" y="372564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4" name="Line 168"/>
          <p:cNvSpPr/>
          <p:nvPr/>
        </p:nvSpPr>
        <p:spPr>
          <a:xfrm flipH="1">
            <a:off x="5077800" y="373068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5" name="Line 169"/>
          <p:cNvSpPr/>
          <p:nvPr/>
        </p:nvSpPr>
        <p:spPr>
          <a:xfrm flipH="1">
            <a:off x="5361480" y="281052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6" name="Line 170"/>
          <p:cNvSpPr/>
          <p:nvPr/>
        </p:nvSpPr>
        <p:spPr>
          <a:xfrm flipH="1">
            <a:off x="5646240" y="280008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7" name="Line 171"/>
          <p:cNvSpPr/>
          <p:nvPr/>
        </p:nvSpPr>
        <p:spPr>
          <a:xfrm flipH="1">
            <a:off x="5940360" y="281304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8" name="Line 172"/>
          <p:cNvSpPr/>
          <p:nvPr/>
        </p:nvSpPr>
        <p:spPr>
          <a:xfrm flipH="1">
            <a:off x="6581880" y="215388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09" name="Line 173"/>
          <p:cNvSpPr/>
          <p:nvPr/>
        </p:nvSpPr>
        <p:spPr>
          <a:xfrm flipH="1">
            <a:off x="6577200" y="249804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0" name="Line 174"/>
          <p:cNvSpPr/>
          <p:nvPr/>
        </p:nvSpPr>
        <p:spPr>
          <a:xfrm flipH="1">
            <a:off x="4740840" y="220212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1" name="Line 175"/>
          <p:cNvSpPr/>
          <p:nvPr/>
        </p:nvSpPr>
        <p:spPr>
          <a:xfrm flipH="1">
            <a:off x="6562800" y="3429360"/>
            <a:ext cx="23112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2" name="Line 176"/>
          <p:cNvSpPr/>
          <p:nvPr/>
        </p:nvSpPr>
        <p:spPr>
          <a:xfrm flipH="1">
            <a:off x="5959080" y="315756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3" name="Line 177"/>
          <p:cNvSpPr/>
          <p:nvPr/>
        </p:nvSpPr>
        <p:spPr>
          <a:xfrm flipH="1">
            <a:off x="6285600" y="404856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4" name="Line 178"/>
          <p:cNvSpPr/>
          <p:nvPr/>
        </p:nvSpPr>
        <p:spPr>
          <a:xfrm flipH="1">
            <a:off x="6581520" y="403128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5" name="Line 179"/>
          <p:cNvSpPr/>
          <p:nvPr/>
        </p:nvSpPr>
        <p:spPr>
          <a:xfrm flipH="1">
            <a:off x="6592320" y="3716640"/>
            <a:ext cx="230760" cy="22428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6" name="Line 180"/>
          <p:cNvSpPr/>
          <p:nvPr/>
        </p:nvSpPr>
        <p:spPr>
          <a:xfrm flipH="1">
            <a:off x="6278400" y="3747600"/>
            <a:ext cx="230760" cy="22392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17" name="Line 181"/>
          <p:cNvSpPr/>
          <p:nvPr/>
        </p:nvSpPr>
        <p:spPr>
          <a:xfrm>
            <a:off x="6562800" y="3720960"/>
            <a:ext cx="8640" cy="276840"/>
          </a:xfrm>
          <a:prstGeom prst="line">
            <a:avLst/>
          </a:prstGeom>
          <a:ln w="34920">
            <a:round/>
            <a:headEnd len="med" type="oval" w="med"/>
            <a:tailEnd len="med" type="oval" w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"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1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7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0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5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2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5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8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1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5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2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5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1" dur="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4" dur="5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0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3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2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5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8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1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4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7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3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6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9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2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1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4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0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3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6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9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2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5"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8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1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4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17" dur="5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0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3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6" dur="5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9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2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5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1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7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3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6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9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2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5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68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1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4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3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6" dur="5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89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2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5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98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1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4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7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0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3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6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9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2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5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1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4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37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0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3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6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9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2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5" dur="5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8"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1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4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7" dur="5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0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3" dur="5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6" dur="5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2" dur="5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5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8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1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4" dur="5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7" dur="5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3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6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9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5" dur="5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8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1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4"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2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0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3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6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9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2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5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8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1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4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7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0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3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6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9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2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5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8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1"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4"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7"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0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3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6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9"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2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5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8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1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4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17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0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3"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6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9"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2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5"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8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4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CustomShape 1"/>
          <p:cNvSpPr/>
          <p:nvPr/>
        </p:nvSpPr>
        <p:spPr>
          <a:xfrm>
            <a:off x="139680" y="173520"/>
            <a:ext cx="8876520" cy="654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TextShape 2"/>
          <p:cNvSpPr txBox="1"/>
          <p:nvPr/>
        </p:nvSpPr>
        <p:spPr>
          <a:xfrm>
            <a:off x="139680" y="274680"/>
            <a:ext cx="85467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Planning (check list)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0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8000"/>
          </a:bodyPr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1: Formulate the planning problem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graph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edges and vertices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2: Select an appropriate search strategy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3: Generate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</a:rPr>
              <a:t>Step 4: Search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Select a search method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cost function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5: Back track to find the path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Note: generate and search the graph simultaneously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1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E6EE4DA-4708-4267-BDDE-FBB1A95E50D4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5D3F33F-8110-4CEE-87A7-4F5F0EFC289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23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7418160" y="136440"/>
            <a:ext cx="1636560" cy="397080"/>
          </a:xfrm>
          <a:prstGeom prst="rect">
            <a:avLst/>
          </a:prstGeom>
          <a:ln>
            <a:noFill/>
          </a:ln>
        </p:spPr>
      </p:pic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2992316504"/>
              </p:ext>
            </p:extLst>
          </p:nvPr>
        </p:nvGraphicFramePr>
        <p:xfrm>
          <a:off x="1429920" y="1247040"/>
          <a:ext cx="6095520" cy="4063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5" name="TextShape 2"/>
          <p:cNvSpPr txBox="1"/>
          <p:nvPr/>
        </p:nvSpPr>
        <p:spPr>
          <a:xfrm>
            <a:off x="725400" y="1600200"/>
            <a:ext cx="8229240" cy="4525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6" name="CustomShape 3"/>
          <p:cNvSpPr/>
          <p:nvPr/>
        </p:nvSpPr>
        <p:spPr>
          <a:xfrm>
            <a:off x="3512160" y="1255680"/>
            <a:ext cx="2135880" cy="744480"/>
          </a:xfrm>
          <a:prstGeom prst="ellipse">
            <a:avLst/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Search the tree to find a feasible or optimal path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27" name="CustomShape 4"/>
          <p:cNvSpPr/>
          <p:nvPr/>
        </p:nvSpPr>
        <p:spPr>
          <a:xfrm>
            <a:off x="2414880" y="2305080"/>
            <a:ext cx="176292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Systematic search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28" name="Line 5"/>
          <p:cNvSpPr/>
          <p:nvPr/>
        </p:nvSpPr>
        <p:spPr>
          <a:xfrm flipH="1">
            <a:off x="3296160" y="1891440"/>
            <a:ext cx="528840" cy="4136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CustomShape 6"/>
          <p:cNvSpPr/>
          <p:nvPr/>
        </p:nvSpPr>
        <p:spPr>
          <a:xfrm>
            <a:off x="4933440" y="2305080"/>
            <a:ext cx="1762920" cy="74448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Non-systematic Search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30" name="Line 7"/>
          <p:cNvSpPr/>
          <p:nvPr/>
        </p:nvSpPr>
        <p:spPr>
          <a:xfrm>
            <a:off x="5335560" y="1891440"/>
            <a:ext cx="479160" cy="4136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Line 8"/>
          <p:cNvSpPr/>
          <p:nvPr/>
        </p:nvSpPr>
        <p:spPr>
          <a:xfrm flipH="1">
            <a:off x="2013480" y="2895840"/>
            <a:ext cx="582120" cy="172008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Line 9"/>
          <p:cNvSpPr/>
          <p:nvPr/>
        </p:nvSpPr>
        <p:spPr>
          <a:xfrm flipH="1">
            <a:off x="3268440" y="3049560"/>
            <a:ext cx="27720" cy="65700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Line 10"/>
          <p:cNvSpPr/>
          <p:nvPr/>
        </p:nvSpPr>
        <p:spPr>
          <a:xfrm>
            <a:off x="4051440" y="2863800"/>
            <a:ext cx="419400" cy="43056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11"/>
          <p:cNvSpPr/>
          <p:nvPr/>
        </p:nvSpPr>
        <p:spPr>
          <a:xfrm>
            <a:off x="1270080" y="4616280"/>
            <a:ext cx="1487160" cy="64944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Iterative deepening 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35" name="CustomShape 12"/>
          <p:cNvSpPr/>
          <p:nvPr/>
        </p:nvSpPr>
        <p:spPr>
          <a:xfrm>
            <a:off x="4229280" y="3198240"/>
            <a:ext cx="1487160" cy="6494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A*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36" name="CustomShape 13"/>
          <p:cNvSpPr/>
          <p:nvPr/>
        </p:nvSpPr>
        <p:spPr>
          <a:xfrm>
            <a:off x="2524680" y="3706920"/>
            <a:ext cx="1487160" cy="6494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Dijkstra 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37" name="CustomShape 14"/>
          <p:cNvSpPr/>
          <p:nvPr/>
        </p:nvSpPr>
        <p:spPr>
          <a:xfrm>
            <a:off x="7214040" y="3864600"/>
            <a:ext cx="1487160" cy="64944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Depth first search 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38" name="CustomShape 15"/>
          <p:cNvSpPr/>
          <p:nvPr/>
        </p:nvSpPr>
        <p:spPr>
          <a:xfrm>
            <a:off x="447120" y="2331360"/>
            <a:ext cx="1487160" cy="64944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Brute force search 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39" name="Line 16"/>
          <p:cNvSpPr/>
          <p:nvPr/>
        </p:nvSpPr>
        <p:spPr>
          <a:xfrm flipH="1">
            <a:off x="1934640" y="2612160"/>
            <a:ext cx="462240" cy="4392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Line 17"/>
          <p:cNvSpPr/>
          <p:nvPr/>
        </p:nvSpPr>
        <p:spPr>
          <a:xfrm>
            <a:off x="6605640" y="2896560"/>
            <a:ext cx="1351800" cy="96804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Line 18"/>
          <p:cNvSpPr/>
          <p:nvPr/>
        </p:nvSpPr>
        <p:spPr>
          <a:xfrm flipH="1">
            <a:off x="4311360" y="3815280"/>
            <a:ext cx="484560" cy="75060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Line 19"/>
          <p:cNvSpPr/>
          <p:nvPr/>
        </p:nvSpPr>
        <p:spPr>
          <a:xfrm>
            <a:off x="5123520" y="3823560"/>
            <a:ext cx="432720" cy="80568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20"/>
          <p:cNvSpPr/>
          <p:nvPr/>
        </p:nvSpPr>
        <p:spPr>
          <a:xfrm>
            <a:off x="3302280" y="4533480"/>
            <a:ext cx="1487160" cy="6494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D*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44" name="CustomShape 21"/>
          <p:cNvSpPr/>
          <p:nvPr/>
        </p:nvSpPr>
        <p:spPr>
          <a:xfrm>
            <a:off x="5162760" y="4566240"/>
            <a:ext cx="1487160" cy="64944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ARA*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45" name="Line 22"/>
          <p:cNvSpPr/>
          <p:nvPr/>
        </p:nvSpPr>
        <p:spPr>
          <a:xfrm flipH="1">
            <a:off x="1166040" y="2677320"/>
            <a:ext cx="1248480" cy="91296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CustomShape 23"/>
          <p:cNvSpPr/>
          <p:nvPr/>
        </p:nvSpPr>
        <p:spPr>
          <a:xfrm>
            <a:off x="1746000" y="6252120"/>
            <a:ext cx="6211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Calibri"/>
              </a:rPr>
              <a:t>The red blocks will be covered in the basic path planning section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7" name="CustomShape 24"/>
          <p:cNvSpPr/>
          <p:nvPr/>
        </p:nvSpPr>
        <p:spPr>
          <a:xfrm>
            <a:off x="270720" y="3592080"/>
            <a:ext cx="1487160" cy="64944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Breadth first search 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48" name="CustomShape 25"/>
          <p:cNvSpPr/>
          <p:nvPr/>
        </p:nvSpPr>
        <p:spPr>
          <a:xfrm>
            <a:off x="7563240" y="2827080"/>
            <a:ext cx="1487160" cy="649440"/>
          </a:xfrm>
          <a:prstGeom prst="ellipse">
            <a:avLst/>
          </a:prstGeom>
          <a:solidFill>
            <a:srgbClr val="ff0000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ffffff"/>
                </a:solidFill>
                <a:latin typeface="Calibri"/>
              </a:rPr>
              <a:t>Best first search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49" name="Line 26"/>
          <p:cNvSpPr/>
          <p:nvPr/>
        </p:nvSpPr>
        <p:spPr>
          <a:xfrm>
            <a:off x="6726600" y="2689560"/>
            <a:ext cx="1054440" cy="232200"/>
          </a:xfrm>
          <a:prstGeom prst="line">
            <a:avLst/>
          </a:prstGeom>
          <a:ln w="44280"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2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307BCD5-0259-48FD-AB9E-1893DE2A9F3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53" name="Picture 2" descr=""/>
          <p:cNvPicPr/>
          <p:nvPr/>
        </p:nvPicPr>
        <p:blipFill>
          <a:blip r:embed="rId1"/>
          <a:stretch/>
        </p:blipFill>
        <p:spPr>
          <a:xfrm>
            <a:off x="1852200" y="4007520"/>
            <a:ext cx="4938840" cy="2575440"/>
          </a:xfrm>
          <a:prstGeom prst="rect">
            <a:avLst/>
          </a:prstGeom>
          <a:ln>
            <a:noFill/>
          </a:ln>
        </p:spPr>
      </p:pic>
      <p:pic>
        <p:nvPicPr>
          <p:cNvPr id="654" name="Picture 2" descr=""/>
          <p:cNvPicPr/>
          <p:nvPr/>
        </p:nvPicPr>
        <p:blipFill>
          <a:blip r:embed="rId2"/>
          <a:stretch/>
        </p:blipFill>
        <p:spPr>
          <a:xfrm>
            <a:off x="2753640" y="274680"/>
            <a:ext cx="3341880" cy="3143160"/>
          </a:xfrm>
          <a:prstGeom prst="rect">
            <a:avLst/>
          </a:prstGeom>
          <a:ln>
            <a:noFill/>
          </a:ln>
        </p:spPr>
      </p:pic>
      <p:sp>
        <p:nvSpPr>
          <p:cNvPr id="655" name="CustomShape 4"/>
          <p:cNvSpPr/>
          <p:nvPr/>
        </p:nvSpPr>
        <p:spPr>
          <a:xfrm>
            <a:off x="3271680" y="374940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Systematic search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56" name="CustomShape 5"/>
          <p:cNvSpPr/>
          <p:nvPr/>
        </p:nvSpPr>
        <p:spPr>
          <a:xfrm>
            <a:off x="1300320" y="370512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Non-systematic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852EA18-04F9-459C-A2F4-0B7422C4F03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58" name="Picture 2" descr="8-puzzle "/>
          <p:cNvPicPr/>
          <p:nvPr/>
        </p:nvPicPr>
        <p:blipFill>
          <a:blip r:embed="rId1"/>
          <a:srcRect l="0" t="8893" r="0" b="0"/>
          <a:stretch/>
        </p:blipFill>
        <p:spPr>
          <a:xfrm>
            <a:off x="3248280" y="1188360"/>
            <a:ext cx="5895360" cy="4028040"/>
          </a:xfrm>
          <a:prstGeom prst="rect">
            <a:avLst/>
          </a:prstGeom>
          <a:ln>
            <a:noFill/>
          </a:ln>
        </p:spPr>
      </p:pic>
      <p:pic>
        <p:nvPicPr>
          <p:cNvPr id="659" name="Picture 2" descr="8 puzzle7"/>
          <p:cNvPicPr/>
          <p:nvPr/>
        </p:nvPicPr>
        <p:blipFill>
          <a:blip r:embed="rId2"/>
          <a:srcRect l="0" t="9311" r="37161" b="0"/>
          <a:stretch/>
        </p:blipFill>
        <p:spPr>
          <a:xfrm>
            <a:off x="287280" y="1188360"/>
            <a:ext cx="3336480" cy="3611160"/>
          </a:xfrm>
          <a:prstGeom prst="rect">
            <a:avLst/>
          </a:prstGeom>
          <a:ln>
            <a:noFill/>
          </a:ln>
        </p:spPr>
      </p:pic>
      <p:sp>
        <p:nvSpPr>
          <p:cNvPr id="660" name="CustomShape 2"/>
          <p:cNvSpPr/>
          <p:nvPr/>
        </p:nvSpPr>
        <p:spPr>
          <a:xfrm>
            <a:off x="1624320" y="58680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Non-systematic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3910320" y="586800"/>
            <a:ext cx="457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Systematic search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3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67A41E9-A1C9-4464-89AC-18FBC673439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64" name="Picture 2" descr="Image result for 8 puzzle gif"/>
          <p:cNvPicPr/>
          <p:nvPr/>
        </p:nvPicPr>
        <p:blipFill>
          <a:blip r:embed="rId1"/>
          <a:stretch/>
        </p:blipFill>
        <p:spPr>
          <a:xfrm>
            <a:off x="1578240" y="1661040"/>
            <a:ext cx="6196320" cy="3375360"/>
          </a:xfrm>
          <a:prstGeom prst="rect">
            <a:avLst/>
          </a:prstGeom>
          <a:ln>
            <a:noFill/>
          </a:ln>
        </p:spPr>
      </p:pic>
      <p:sp>
        <p:nvSpPr>
          <p:cNvPr id="665" name="CustomShape 3"/>
          <p:cNvSpPr/>
          <p:nvPr/>
        </p:nvSpPr>
        <p:spPr>
          <a:xfrm>
            <a:off x="2854080" y="5601240"/>
            <a:ext cx="364500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https://brilliant.org/wiki/depth-first-search-dfs/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666" name="CustomShape 4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Question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TextShape 1"/>
          <p:cNvSpPr txBox="1"/>
          <p:nvPr/>
        </p:nvSpPr>
        <p:spPr>
          <a:xfrm>
            <a:off x="875520" y="1635840"/>
            <a:ext cx="7658280" cy="2472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Search systematically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Allows to correctly declare in finite time whether or not a solution exists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The requirement to be systematic is that, in the limit, as the number of iterations tends to infinity, all reachable vertices are reached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To be systematic, the algorithm should keep track of states already visited; otherwise, the search may run forever by cycling through the same states.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343080">
              <a:lnSpc>
                <a:spcPct val="100000"/>
              </a:lnSpc>
              <a:spcBef>
                <a:spcPts val="269"/>
              </a:spcBef>
              <a:tabLst>
                <a:tab algn="l" pos="0"/>
              </a:tabLst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8" name="CustomShape 2"/>
          <p:cNvSpPr/>
          <p:nvPr/>
        </p:nvSpPr>
        <p:spPr>
          <a:xfrm>
            <a:off x="1059480" y="4236120"/>
            <a:ext cx="7278480" cy="224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9" name="Picture 2" descr=""/>
          <p:cNvPicPr/>
          <p:nvPr/>
        </p:nvPicPr>
        <p:blipFill>
          <a:blip r:embed="rId1"/>
          <a:srcRect l="44440" t="0" r="0" b="0"/>
          <a:stretch/>
        </p:blipFill>
        <p:spPr>
          <a:xfrm>
            <a:off x="4896000" y="4415760"/>
            <a:ext cx="1780560" cy="1674000"/>
          </a:xfrm>
          <a:prstGeom prst="rect">
            <a:avLst/>
          </a:prstGeom>
          <a:ln>
            <a:noFill/>
          </a:ln>
        </p:spPr>
      </p:pic>
      <p:pic>
        <p:nvPicPr>
          <p:cNvPr id="670" name="Picture 2" descr=""/>
          <p:cNvPicPr/>
          <p:nvPr/>
        </p:nvPicPr>
        <p:blipFill>
          <a:blip r:embed="rId2"/>
          <a:stretch/>
        </p:blipFill>
        <p:spPr>
          <a:xfrm>
            <a:off x="946080" y="4281840"/>
            <a:ext cx="2297880" cy="2161080"/>
          </a:xfrm>
          <a:prstGeom prst="rect">
            <a:avLst/>
          </a:prstGeom>
          <a:ln>
            <a:noFill/>
          </a:ln>
        </p:spPr>
      </p:pic>
      <p:sp>
        <p:nvSpPr>
          <p:cNvPr id="671" name="CustomShape 3"/>
          <p:cNvSpPr/>
          <p:nvPr/>
        </p:nvSpPr>
        <p:spPr>
          <a:xfrm>
            <a:off x="6799320" y="5070240"/>
            <a:ext cx="142524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050" spc="-1" strike="noStrike">
              <a:latin typeface="Arial"/>
            </a:endParaRPr>
          </a:p>
        </p:txBody>
      </p:sp>
      <p:pic>
        <p:nvPicPr>
          <p:cNvPr id="672" name="Picture 2" descr="C:\Users\skgupta\Desktop\MRC_logo.jpg"/>
          <p:cNvPicPr/>
          <p:nvPr/>
        </p:nvPicPr>
        <p:blipFill>
          <a:blip r:embed="rId3"/>
          <a:stretch/>
        </p:blipFill>
        <p:spPr>
          <a:xfrm>
            <a:off x="171000" y="18540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673" name="CustomShape 4"/>
          <p:cNvSpPr/>
          <p:nvPr/>
        </p:nvSpPr>
        <p:spPr>
          <a:xfrm>
            <a:off x="6118200" y="4259880"/>
            <a:ext cx="668880" cy="41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ff0000"/>
                </a:solidFill>
                <a:latin typeface="Calibri"/>
              </a:rPr>
              <a:t>Search</a:t>
            </a:r>
            <a:br/>
            <a:r>
              <a:rPr b="0" lang="en-US" sz="1050" spc="-1" strike="noStrike">
                <a:solidFill>
                  <a:srgbClr val="ff0000"/>
                </a:solidFill>
                <a:latin typeface="Calibri"/>
              </a:rPr>
              <a:t>frontier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674" name="CustomShape 5"/>
          <p:cNvSpPr/>
          <p:nvPr/>
        </p:nvSpPr>
        <p:spPr>
          <a:xfrm>
            <a:off x="5831280" y="4639680"/>
            <a:ext cx="412560" cy="186120"/>
          </a:xfrm>
          <a:custGeom>
            <a:avLst/>
            <a:gdLst/>
            <a:ahLst/>
            <a:rect l="l" t="t" r="r" b="b"/>
            <a:pathLst>
              <a:path w="550415" h="248574">
                <a:moveTo>
                  <a:pt x="550415" y="0"/>
                </a:moveTo>
                <a:cubicBezTo>
                  <a:pt x="432046" y="1479"/>
                  <a:pt x="313678" y="2959"/>
                  <a:pt x="221942" y="44388"/>
                </a:cubicBezTo>
                <a:cubicBezTo>
                  <a:pt x="130206" y="85817"/>
                  <a:pt x="65103" y="167195"/>
                  <a:pt x="0" y="248574"/>
                </a:cubicBezTo>
              </a:path>
            </a:pathLst>
          </a:custGeom>
          <a:noFill/>
          <a:ln w="19080">
            <a:solidFill>
              <a:schemeClr val="accent2"/>
            </a:solidFill>
            <a:round/>
            <a:tailEnd len="med" type="triangle" w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6"/>
          <p:cNvSpPr/>
          <p:nvPr/>
        </p:nvSpPr>
        <p:spPr>
          <a:xfrm>
            <a:off x="7987320" y="6606000"/>
            <a:ext cx="1082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676" name="CustomShape 7"/>
          <p:cNvSpPr/>
          <p:nvPr/>
        </p:nvSpPr>
        <p:spPr>
          <a:xfrm>
            <a:off x="1143000" y="857160"/>
            <a:ext cx="6843960" cy="80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Systematic Search Algorithms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77" name="TextShape 8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59DD20-4BEA-45CA-AB6C-0EA77CE9873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72440" y="17784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679" name="CustomShape 1"/>
          <p:cNvSpPr/>
          <p:nvPr/>
        </p:nvSpPr>
        <p:spPr>
          <a:xfrm>
            <a:off x="77760" y="1535040"/>
            <a:ext cx="8430480" cy="440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noAutofit/>
          </a:bodyPr>
          <a:p>
            <a:pPr marL="457200">
              <a:lnSpc>
                <a:spcPct val="100000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1) Best-First Search (Greedy algorithm)</a:t>
            </a:r>
            <a:endParaRPr b="0" lang="en-US" sz="225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2) Brute-force Search (Exhaustive search)</a:t>
            </a:r>
            <a:endParaRPr b="0" lang="en-US" sz="225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3) Breadth-First Search (pop nodes from open list in FIFO manner)</a:t>
            </a:r>
            <a:endParaRPr b="0" lang="en-US" sz="225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5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Queue (FIFO) as subroutine</a:t>
            </a:r>
            <a:endParaRPr b="0" lang="en-US" sz="225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4) Depth First Search (pop nodes from open list in LIFO manner)</a:t>
            </a:r>
            <a:endParaRPr b="0" lang="en-US" sz="225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5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Stack (LIFO) as subroutine</a:t>
            </a:r>
            <a:endParaRPr b="0" lang="en-US" sz="225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51"/>
              </a:spcBef>
              <a:tabLst>
                <a:tab algn="l" pos="0"/>
              </a:tabLst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5) Iterative deepening</a:t>
            </a:r>
            <a:endParaRPr b="0" lang="en-US" sz="225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554400" y="907560"/>
            <a:ext cx="72428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Basic Graph Search Algorithms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81" name="Picture 35" descr=""/>
          <p:cNvPicPr/>
          <p:nvPr/>
        </p:nvPicPr>
        <p:blipFill>
          <a:blip r:embed="rId2"/>
          <a:stretch/>
        </p:blipFill>
        <p:spPr>
          <a:xfrm>
            <a:off x="4341240" y="3778920"/>
            <a:ext cx="4606200" cy="2490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1) Best-First Search (Greedy algorithm)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3" name="TextShape 2"/>
          <p:cNvSpPr txBox="1"/>
          <p:nvPr/>
        </p:nvSpPr>
        <p:spPr>
          <a:xfrm>
            <a:off x="387720" y="11026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4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50" spc="-1" strike="noStrike">
                <a:solidFill>
                  <a:srgbClr val="000000"/>
                </a:solidFill>
                <a:latin typeface="Calibri"/>
              </a:rPr>
              <a:t>Greedy algorithms focus on making the best local choice at each decision point.</a:t>
            </a:r>
            <a:endParaRPr b="0" lang="en-US" sz="22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4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83FA1F3-4638-4245-ADF2-A5705F9B236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85" name="Picture 2" descr="https://upload.wikimedia.org/wikipedia/commons/8/8c/Greedy-search-path-example.gif"/>
          <p:cNvPicPr/>
          <p:nvPr/>
        </p:nvPicPr>
        <p:blipFill>
          <a:blip r:embed="rId1"/>
          <a:stretch/>
        </p:blipFill>
        <p:spPr>
          <a:xfrm>
            <a:off x="2237400" y="2145960"/>
            <a:ext cx="4276080" cy="2565360"/>
          </a:xfrm>
          <a:prstGeom prst="rect">
            <a:avLst/>
          </a:prstGeom>
          <a:ln>
            <a:noFill/>
          </a:ln>
        </p:spPr>
      </p:pic>
      <p:sp>
        <p:nvSpPr>
          <p:cNvPr id="686" name="CustomShape 4"/>
          <p:cNvSpPr/>
          <p:nvPr/>
        </p:nvSpPr>
        <p:spPr>
          <a:xfrm>
            <a:off x="3800160" y="4789440"/>
            <a:ext cx="1150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Wikipedia.com</a:t>
            </a:r>
            <a:endParaRPr b="0" lang="en-US" sz="10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346040" y="2048760"/>
            <a:ext cx="6171840" cy="3394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4535280" y="5930280"/>
            <a:ext cx="15998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BFD0022-26AC-46A5-BB0A-BCEAD2180E6D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98" name="Picture 4" descr=""/>
          <p:cNvPicPr/>
          <p:nvPr/>
        </p:nvPicPr>
        <p:blipFill>
          <a:blip r:embed="rId1"/>
          <a:stretch/>
        </p:blipFill>
        <p:spPr>
          <a:xfrm>
            <a:off x="1278720" y="711000"/>
            <a:ext cx="6190200" cy="5847840"/>
          </a:xfrm>
          <a:prstGeom prst="rect">
            <a:avLst/>
          </a:prstGeom>
          <a:ln>
            <a:noFill/>
          </a:ln>
        </p:spPr>
      </p:pic>
      <p:sp>
        <p:nvSpPr>
          <p:cNvPr id="99" name="CustomShape 3"/>
          <p:cNvSpPr/>
          <p:nvPr/>
        </p:nvSpPr>
        <p:spPr>
          <a:xfrm rot="16200000">
            <a:off x="3745440" y="5829480"/>
            <a:ext cx="15804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Intermediate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0" name="CustomShape 4"/>
          <p:cNvSpPr/>
          <p:nvPr/>
        </p:nvSpPr>
        <p:spPr>
          <a:xfrm rot="16200000">
            <a:off x="3028320" y="5837040"/>
            <a:ext cx="7437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Basic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1" name="CustomShape 5"/>
          <p:cNvSpPr/>
          <p:nvPr/>
        </p:nvSpPr>
        <p:spPr>
          <a:xfrm rot="16200000">
            <a:off x="1842120" y="5809680"/>
            <a:ext cx="15120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Introduction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2" name="CustomShape 6"/>
          <p:cNvSpPr/>
          <p:nvPr/>
        </p:nvSpPr>
        <p:spPr>
          <a:xfrm rot="16200000">
            <a:off x="5956920" y="5758200"/>
            <a:ext cx="10929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Advance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3" name="CustomShape 7"/>
          <p:cNvSpPr/>
          <p:nvPr/>
        </p:nvSpPr>
        <p:spPr>
          <a:xfrm rot="16200000">
            <a:off x="4977360" y="5797440"/>
            <a:ext cx="126828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Upper Int.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4" name="CustomShape 8"/>
          <p:cNvSpPr/>
          <p:nvPr/>
        </p:nvSpPr>
        <p:spPr>
          <a:xfrm rot="21113400">
            <a:off x="2621880" y="4565880"/>
            <a:ext cx="1236960" cy="352800"/>
          </a:xfrm>
          <a:prstGeom prst="ellipse">
            <a:avLst/>
          </a:prstGeom>
          <a:noFill/>
          <a:ln w="475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2) Brute-force Search (Exhaustive search)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7902517-6E7E-4F1C-B7D7-B767C53D123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690" name="Picture 2" descr="File:Bruteforce.gif"/>
          <p:cNvPicPr/>
          <p:nvPr/>
        </p:nvPicPr>
        <p:blipFill>
          <a:blip r:embed="rId1"/>
          <a:stretch/>
        </p:blipFill>
        <p:spPr>
          <a:xfrm>
            <a:off x="870120" y="1647720"/>
            <a:ext cx="7547760" cy="3413520"/>
          </a:xfrm>
          <a:prstGeom prst="rect">
            <a:avLst/>
          </a:prstGeom>
          <a:ln>
            <a:noFill/>
          </a:ln>
        </p:spPr>
      </p:pic>
      <p:sp>
        <p:nvSpPr>
          <p:cNvPr id="691" name="CustomShape 4"/>
          <p:cNvSpPr/>
          <p:nvPr/>
        </p:nvSpPr>
        <p:spPr>
          <a:xfrm>
            <a:off x="1358280" y="5669640"/>
            <a:ext cx="445680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https://commons.wikimedia.org/wiki/File:Bruteforce.gif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CustomShape 1"/>
          <p:cNvSpPr/>
          <p:nvPr/>
        </p:nvSpPr>
        <p:spPr>
          <a:xfrm>
            <a:off x="737640" y="1713240"/>
            <a:ext cx="4163040" cy="9014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CustomShape 2"/>
          <p:cNvSpPr/>
          <p:nvPr/>
        </p:nvSpPr>
        <p:spPr>
          <a:xfrm>
            <a:off x="732240" y="1440000"/>
            <a:ext cx="4163040" cy="2728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TextShape 3"/>
          <p:cNvSpPr txBox="1"/>
          <p:nvPr/>
        </p:nvSpPr>
        <p:spPr>
          <a:xfrm>
            <a:off x="777960" y="1444680"/>
            <a:ext cx="4796280" cy="11700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Brute-force approach would take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running time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Need to enumerate all possible plans 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 of length 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181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5" name="CustomShape 4"/>
          <p:cNvSpPr/>
          <p:nvPr/>
        </p:nvSpPr>
        <p:spPr>
          <a:xfrm>
            <a:off x="635040" y="6969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Brute-force approach- computation time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696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240120" y="200520"/>
            <a:ext cx="1636560" cy="397080"/>
          </a:xfrm>
          <a:prstGeom prst="rect">
            <a:avLst/>
          </a:prstGeom>
          <a:ln>
            <a:noFill/>
          </a:ln>
        </p:spPr>
      </p:pic>
      <p:grpSp>
        <p:nvGrpSpPr>
          <p:cNvPr id="697" name="Group 5"/>
          <p:cNvGrpSpPr/>
          <p:nvPr/>
        </p:nvGrpSpPr>
        <p:grpSpPr>
          <a:xfrm>
            <a:off x="6001920" y="1745640"/>
            <a:ext cx="955800" cy="298080"/>
            <a:chOff x="6001920" y="1745640"/>
            <a:chExt cx="955800" cy="298080"/>
          </a:xfrm>
        </p:grpSpPr>
        <p:sp>
          <p:nvSpPr>
            <p:cNvPr id="698" name="CustomShape 6"/>
            <p:cNvSpPr/>
            <p:nvPr/>
          </p:nvSpPr>
          <p:spPr>
            <a:xfrm>
              <a:off x="6501240" y="1752480"/>
              <a:ext cx="306000" cy="2912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699" name="Formula 7"/>
                <p:cNvSpPr txBox="1"/>
                <p:nvPr/>
              </p:nvSpPr>
              <p:spPr>
                <a:xfrm>
                  <a:off x="6001920" y="1745640"/>
                  <a:ext cx="955800" cy="2941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1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grpSp>
        <p:nvGrpSpPr>
          <p:cNvPr id="700" name="Group 8"/>
          <p:cNvGrpSpPr/>
          <p:nvPr/>
        </p:nvGrpSpPr>
        <p:grpSpPr>
          <a:xfrm>
            <a:off x="5430240" y="2134440"/>
            <a:ext cx="955800" cy="298080"/>
            <a:chOff x="5430240" y="2134440"/>
            <a:chExt cx="955800" cy="298080"/>
          </a:xfrm>
        </p:grpSpPr>
        <p:sp>
          <p:nvSpPr>
            <p:cNvPr id="701" name="CustomShape 9"/>
            <p:cNvSpPr/>
            <p:nvPr/>
          </p:nvSpPr>
          <p:spPr>
            <a:xfrm>
              <a:off x="5922000" y="2141280"/>
              <a:ext cx="306000" cy="2912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702" name="Formula 10"/>
                <p:cNvSpPr txBox="1"/>
                <p:nvPr/>
              </p:nvSpPr>
              <p:spPr>
                <a:xfrm>
                  <a:off x="5430240" y="2134440"/>
                  <a:ext cx="955800" cy="2941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2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grpSp>
        <p:nvGrpSpPr>
          <p:cNvPr id="703" name="Group 11"/>
          <p:cNvGrpSpPr/>
          <p:nvPr/>
        </p:nvGrpSpPr>
        <p:grpSpPr>
          <a:xfrm>
            <a:off x="6607080" y="2124000"/>
            <a:ext cx="955800" cy="308520"/>
            <a:chOff x="6607080" y="2124000"/>
            <a:chExt cx="955800" cy="308520"/>
          </a:xfrm>
        </p:grpSpPr>
        <p:sp>
          <p:nvSpPr>
            <p:cNvPr id="704" name="CustomShape 12"/>
            <p:cNvSpPr/>
            <p:nvPr/>
          </p:nvSpPr>
          <p:spPr>
            <a:xfrm>
              <a:off x="7078680" y="2141280"/>
              <a:ext cx="306000" cy="2912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705" name="Formula 13"/>
                <p:cNvSpPr txBox="1"/>
                <p:nvPr/>
              </p:nvSpPr>
              <p:spPr>
                <a:xfrm>
                  <a:off x="6607080" y="2124000"/>
                  <a:ext cx="955800" cy="2941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3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sp>
        <p:nvSpPr>
          <p:cNvPr id="706" name="CustomShape 14"/>
          <p:cNvSpPr/>
          <p:nvPr/>
        </p:nvSpPr>
        <p:spPr>
          <a:xfrm flipH="1">
            <a:off x="6075360" y="2001240"/>
            <a:ext cx="470160" cy="13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CustomShape 15"/>
          <p:cNvSpPr/>
          <p:nvPr/>
        </p:nvSpPr>
        <p:spPr>
          <a:xfrm>
            <a:off x="6762600" y="2001240"/>
            <a:ext cx="469080" cy="139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08" name="Group 16"/>
          <p:cNvGrpSpPr/>
          <p:nvPr/>
        </p:nvGrpSpPr>
        <p:grpSpPr>
          <a:xfrm>
            <a:off x="5187240" y="2546280"/>
            <a:ext cx="855360" cy="280440"/>
            <a:chOff x="5187240" y="2546280"/>
            <a:chExt cx="855360" cy="280440"/>
          </a:xfrm>
        </p:grpSpPr>
        <p:sp>
          <p:nvSpPr>
            <p:cNvPr id="709" name="CustomShape 17"/>
            <p:cNvSpPr/>
            <p:nvPr/>
          </p:nvSpPr>
          <p:spPr>
            <a:xfrm>
              <a:off x="5650920" y="2552760"/>
              <a:ext cx="273960" cy="2739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710" name="Formula 18"/>
                <p:cNvSpPr txBox="1"/>
                <p:nvPr/>
              </p:nvSpPr>
              <p:spPr>
                <a:xfrm>
                  <a:off x="5187240" y="2546280"/>
                  <a:ext cx="855360" cy="27648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4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grpSp>
        <p:nvGrpSpPr>
          <p:cNvPr id="711" name="Group 19"/>
          <p:cNvGrpSpPr/>
          <p:nvPr/>
        </p:nvGrpSpPr>
        <p:grpSpPr>
          <a:xfrm>
            <a:off x="5700240" y="2528640"/>
            <a:ext cx="955800" cy="298080"/>
            <a:chOff x="5700240" y="2528640"/>
            <a:chExt cx="955800" cy="298080"/>
          </a:xfrm>
        </p:grpSpPr>
        <p:sp>
          <p:nvSpPr>
            <p:cNvPr id="712" name="CustomShape 20"/>
            <p:cNvSpPr/>
            <p:nvPr/>
          </p:nvSpPr>
          <p:spPr>
            <a:xfrm>
              <a:off x="6175080" y="2535480"/>
              <a:ext cx="306000" cy="2912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713" name="Formula 21"/>
                <p:cNvSpPr txBox="1"/>
                <p:nvPr/>
              </p:nvSpPr>
              <p:spPr>
                <a:xfrm>
                  <a:off x="5700240" y="2528640"/>
                  <a:ext cx="955800" cy="2941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5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sp>
        <p:nvSpPr>
          <p:cNvPr id="714" name="CustomShape 22"/>
          <p:cNvSpPr/>
          <p:nvPr/>
        </p:nvSpPr>
        <p:spPr>
          <a:xfrm flipH="1">
            <a:off x="5788080" y="2397960"/>
            <a:ext cx="137520" cy="154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CustomShape 23"/>
          <p:cNvSpPr/>
          <p:nvPr/>
        </p:nvSpPr>
        <p:spPr>
          <a:xfrm>
            <a:off x="6099840" y="2397960"/>
            <a:ext cx="22824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6" name="Group 24"/>
          <p:cNvGrpSpPr/>
          <p:nvPr/>
        </p:nvGrpSpPr>
        <p:grpSpPr>
          <a:xfrm>
            <a:off x="6411600" y="2514600"/>
            <a:ext cx="955800" cy="319320"/>
            <a:chOff x="6411600" y="2514600"/>
            <a:chExt cx="955800" cy="319320"/>
          </a:xfrm>
        </p:grpSpPr>
        <p:sp>
          <p:nvSpPr>
            <p:cNvPr id="717" name="CustomShape 25"/>
            <p:cNvSpPr/>
            <p:nvPr/>
          </p:nvSpPr>
          <p:spPr>
            <a:xfrm>
              <a:off x="6885360" y="2542680"/>
              <a:ext cx="306000" cy="2912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718" name="Formula 26"/>
                <p:cNvSpPr txBox="1"/>
                <p:nvPr/>
              </p:nvSpPr>
              <p:spPr>
                <a:xfrm>
                  <a:off x="6411600" y="2514600"/>
                  <a:ext cx="955800" cy="2941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6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grpSp>
        <p:nvGrpSpPr>
          <p:cNvPr id="719" name="Group 27"/>
          <p:cNvGrpSpPr/>
          <p:nvPr/>
        </p:nvGrpSpPr>
        <p:grpSpPr>
          <a:xfrm>
            <a:off x="6867360" y="2529000"/>
            <a:ext cx="955800" cy="298080"/>
            <a:chOff x="6867360" y="2529000"/>
            <a:chExt cx="955800" cy="298080"/>
          </a:xfrm>
        </p:grpSpPr>
        <p:sp>
          <p:nvSpPr>
            <p:cNvPr id="720" name="CustomShape 28"/>
            <p:cNvSpPr/>
            <p:nvPr/>
          </p:nvSpPr>
          <p:spPr>
            <a:xfrm>
              <a:off x="7338240" y="2535840"/>
              <a:ext cx="306000" cy="29124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mc:AlternateContent>
          <mc:Choice xmlns:a14="http://schemas.microsoft.com/office/drawing/2010/main" Requires="a14">
            <p:sp>
              <p:nvSpPr>
                <p:cNvPr id="721" name="Formula 29"/>
                <p:cNvSpPr txBox="1"/>
                <p:nvPr/>
              </p:nvSpPr>
              <p:spPr>
                <a:xfrm>
                  <a:off x="6867360" y="2529000"/>
                  <a:ext cx="955800" cy="294120"/>
                </a:xfrm>
                <a:prstGeom prst="rect">
                  <a:avLst/>
                </a:prstGeom>
              </p:spPr>
              <p:txBody>
                <a:bodyPr/>
                <a:p>
                  <a14:m>
                    <m:oMath xmlns:m="http://schemas.openxmlformats.org/officeDocument/2006/math">
                      <m:sSub>
                        <m:e>
                          <m:r>
                            <m:t xml:space="preserve">𝑥</m:t>
                          </m:r>
                        </m:e>
                        <m:sub>
                          <m:r>
                            <m:t xml:space="preserve">7</m:t>
                          </m:r>
                        </m:sub>
                      </m:sSub>
                    </m:oMath>
                  </a14:m>
                </a:p>
              </p:txBody>
            </p:sp>
          </mc:Choice>
          <mc:Fallback/>
        </mc:AlternateContent>
      </p:grpSp>
      <p:sp>
        <p:nvSpPr>
          <p:cNvPr id="722" name="CustomShape 30"/>
          <p:cNvSpPr/>
          <p:nvPr/>
        </p:nvSpPr>
        <p:spPr>
          <a:xfrm flipH="1">
            <a:off x="7038360" y="2404800"/>
            <a:ext cx="6552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3" name="CustomShape 31"/>
          <p:cNvSpPr/>
          <p:nvPr/>
        </p:nvSpPr>
        <p:spPr>
          <a:xfrm>
            <a:off x="7265520" y="2398320"/>
            <a:ext cx="225720" cy="137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724" name="Formula 32"/>
              <p:cNvSpPr txBox="1"/>
              <p:nvPr/>
            </p:nvSpPr>
            <p:spPr>
              <a:xfrm>
                <a:off x="6705000" y="2900880"/>
                <a:ext cx="1121040" cy="923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d>
                      <m:dPr>
                        <m:begChr m:val="("/>
                        <m:endChr m:val=")"/>
                      </m:dPr>
                      <m:e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1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2</m:t>
                            </m:r>
                          </m:sub>
                        </m:sSub>
                        <m:r>
                          <m:t xml:space="preserve">,</m:t>
                        </m:r>
                        <m:sSub>
                          <m:e>
                            <m:r>
                              <m:t xml:space="preserve">𝑥</m:t>
                            </m:r>
                          </m:e>
                          <m:sub>
                            <m:r>
                              <m:t xml:space="preserve">4</m:t>
                            </m:r>
                          </m:sub>
                        </m:sSub>
                      </m:e>
                    </m:d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725" name="Formula 33"/>
              <p:cNvSpPr txBox="1"/>
              <p:nvPr/>
            </p:nvSpPr>
            <p:spPr>
              <a:xfrm>
                <a:off x="5615280" y="2921040"/>
                <a:ext cx="867240" cy="5076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𝑈</m:t>
                    </m:r>
                    <m:r>
                      <m:t xml:space="preserve">∨</m:t>
                    </m:r>
                    <m:r>
                      <m:t xml:space="preserve">2</m:t>
                    </m:r>
                  </m:oMath>
                </a14:m>
              </a:p>
            </p:txBody>
          </p:sp>
        </mc:Choice>
        <mc:Fallback/>
      </mc:AlternateContent>
      <p:sp>
        <p:nvSpPr>
          <p:cNvPr id="726" name="CustomShape 34"/>
          <p:cNvSpPr/>
          <p:nvPr/>
        </p:nvSpPr>
        <p:spPr>
          <a:xfrm>
            <a:off x="7241760" y="6161040"/>
            <a:ext cx="14245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ustomShape 1"/>
          <p:cNvSpPr/>
          <p:nvPr/>
        </p:nvSpPr>
        <p:spPr>
          <a:xfrm>
            <a:off x="1143000" y="1483920"/>
            <a:ext cx="6718320" cy="42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2"/>
          <p:cNvSpPr/>
          <p:nvPr/>
        </p:nvSpPr>
        <p:spPr>
          <a:xfrm>
            <a:off x="641160" y="668160"/>
            <a:ext cx="722016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3) Breadth-First Search (BFS)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9" name="CustomShape 3"/>
          <p:cNvSpPr/>
          <p:nvPr/>
        </p:nvSpPr>
        <p:spPr>
          <a:xfrm>
            <a:off x="641160" y="1308600"/>
            <a:ext cx="6718320" cy="42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noAutofit/>
          </a:bodyPr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 is a FIFO-Queue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search tree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(of parent pointers) goes as wide as possible before going deeper.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on board ….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30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324360" y="14652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731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38C2D3B-1494-4308-BA9A-5785B0F16DF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32" name="Picture 9" descr=""/>
          <p:cNvPicPr/>
          <p:nvPr/>
        </p:nvPicPr>
        <p:blipFill>
          <a:blip r:embed="rId2"/>
          <a:stretch/>
        </p:blipFill>
        <p:spPr>
          <a:xfrm>
            <a:off x="5289840" y="3138480"/>
            <a:ext cx="2987640" cy="1993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CustomShape 1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Breadth First Search (BFS):</a:t>
            </a:r>
            <a:br/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ANIMATION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34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324360" y="168120"/>
            <a:ext cx="1636560" cy="397080"/>
          </a:xfrm>
          <a:prstGeom prst="rect">
            <a:avLst/>
          </a:prstGeom>
          <a:ln>
            <a:noFill/>
          </a:ln>
        </p:spPr>
      </p:pic>
      <p:pic>
        <p:nvPicPr>
          <p:cNvPr id="735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2010240" y="1576080"/>
            <a:ext cx="5121000" cy="3840840"/>
          </a:xfrm>
          <a:prstGeom prst="rect">
            <a:avLst/>
          </a:prstGeom>
          <a:ln>
            <a:noFill/>
          </a:ln>
        </p:spPr>
      </p:pic>
      <p:sp>
        <p:nvSpPr>
          <p:cNvPr id="736" name="CustomShape 2"/>
          <p:cNvSpPr/>
          <p:nvPr/>
        </p:nvSpPr>
        <p:spPr>
          <a:xfrm>
            <a:off x="1212480" y="5464080"/>
            <a:ext cx="6857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(Courtesy: Petr Svec)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37" name="CustomShape 3"/>
          <p:cNvSpPr/>
          <p:nvPr/>
        </p:nvSpPr>
        <p:spPr>
          <a:xfrm>
            <a:off x="6294240" y="5723640"/>
            <a:ext cx="1819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738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81A5FE5-CDBC-4E1A-925E-C9DAAD38B93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45" dur="indefinite" restart="never" nodeType="tmRoot">
          <p:childTnLst>
            <p:seq>
              <p:cTn id="546" restart="whenNotActive" nodeType="interactiveSeq" fill="hold">
                <p:stCondLst>
                  <p:cond delay="0" evt="onClick">
                    <p:tgtEl>
                      <p:spTgt spid="735"/>
                    </p:tgtEl>
                  </p:cond>
                </p:stCondLst>
                <p:childTnLst>
                  <p:par>
                    <p:cTn id="547" fill="hold">
                      <p:stCondLst>
                        <p:cond delay="0" evt="onClick">
                          <p:tgtEl>
                            <p:spTgt spid="735"/>
                          </p:tgtEl>
                        </p:cond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0" dur="1" fill="hold"/>
                                        <p:tgtEl>
                                          <p:spTgt spid="7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1779840" y="1703880"/>
            <a:ext cx="2498040" cy="27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0" name="CustomShape 2"/>
          <p:cNvSpPr/>
          <p:nvPr/>
        </p:nvSpPr>
        <p:spPr>
          <a:xfrm>
            <a:off x="1780920" y="3591000"/>
            <a:ext cx="3624480" cy="27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41" name="TextShape 3"/>
          <p:cNvSpPr txBox="1"/>
          <p:nvPr/>
        </p:nvSpPr>
        <p:spPr>
          <a:xfrm>
            <a:off x="532080" y="1466640"/>
            <a:ext cx="4776840" cy="37724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Search in tiers/wavefronts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Systematic search that leads to completeness if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graph is finite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Optimal if all costs are the same; otherwise not!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Selects states according to First-In First-Out (FIFO) queue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Asymptotic running time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Assuming constant time in determining whether a state has been visited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if the same action set  available from each state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marL="34308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2" name="CustomShape 4"/>
          <p:cNvSpPr/>
          <p:nvPr/>
        </p:nvSpPr>
        <p:spPr>
          <a:xfrm>
            <a:off x="682560" y="77832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Breadth First Search (BFS)- Computation time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43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324360" y="196920"/>
            <a:ext cx="1636560" cy="397080"/>
          </a:xfrm>
          <a:prstGeom prst="rect">
            <a:avLst/>
          </a:prstGeom>
          <a:ln>
            <a:noFill/>
          </a:ln>
        </p:spPr>
      </p:pic>
      <p:pic>
        <p:nvPicPr>
          <p:cNvPr id="744" name="Picture 2" descr=""/>
          <p:cNvPicPr/>
          <p:nvPr/>
        </p:nvPicPr>
        <p:blipFill>
          <a:blip r:embed="rId2"/>
          <a:stretch/>
        </p:blipFill>
        <p:spPr>
          <a:xfrm>
            <a:off x="6223320" y="1600200"/>
            <a:ext cx="1578960" cy="1543320"/>
          </a:xfrm>
          <a:prstGeom prst="rect">
            <a:avLst/>
          </a:prstGeom>
          <a:ln>
            <a:noFill/>
          </a:ln>
        </p:spPr>
      </p:pic>
      <p:sp>
        <p:nvSpPr>
          <p:cNvPr id="745" name="CustomShape 5"/>
          <p:cNvSpPr/>
          <p:nvPr/>
        </p:nvSpPr>
        <p:spPr>
          <a:xfrm>
            <a:off x="6263280" y="3158280"/>
            <a:ext cx="16840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46" name="CustomShape 6"/>
          <p:cNvSpPr/>
          <p:nvPr/>
        </p:nvSpPr>
        <p:spPr>
          <a:xfrm>
            <a:off x="7834680" y="6600960"/>
            <a:ext cx="1082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47" name="TextShape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C3134C2-E847-40D9-8589-B8DD62C2A4F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748" name="CustomShape 8"/>
          <p:cNvSpPr/>
          <p:nvPr/>
        </p:nvSpPr>
        <p:spPr>
          <a:xfrm>
            <a:off x="2811600" y="4440960"/>
            <a:ext cx="43416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=  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1143000" y="1483920"/>
            <a:ext cx="6718320" cy="42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0" name="CustomShape 2"/>
          <p:cNvSpPr/>
          <p:nvPr/>
        </p:nvSpPr>
        <p:spPr>
          <a:xfrm>
            <a:off x="658080" y="84348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4) Depth-First Search (DFS)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51" name="CustomShape 3"/>
          <p:cNvSpPr/>
          <p:nvPr/>
        </p:nvSpPr>
        <p:spPr>
          <a:xfrm>
            <a:off x="452160" y="1483920"/>
            <a:ext cx="6718320" cy="423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68760" rIns="68760" tIns="34200" bIns="34200">
            <a:noAutofit/>
          </a:bodyPr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 is a Stack (LIFO-Queue)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The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search tree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(of parent pointers) goes as deep as possible.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Example on board….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52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222120" y="14652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753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C87E118-A06D-4AFF-A635-CE8BB99DD70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54" name="Picture 9" descr=""/>
          <p:cNvPicPr/>
          <p:nvPr/>
        </p:nvPicPr>
        <p:blipFill>
          <a:blip r:embed="rId2"/>
          <a:stretch/>
        </p:blipFill>
        <p:spPr>
          <a:xfrm>
            <a:off x="5388840" y="2712600"/>
            <a:ext cx="2957040" cy="3214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6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563690A-FF31-4CF5-B832-F993B7DEFC1B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57" name="Picture 2" descr="Image result for 8 puzzle gif"/>
          <p:cNvPicPr/>
          <p:nvPr/>
        </p:nvPicPr>
        <p:blipFill>
          <a:blip r:embed="rId1"/>
          <a:stretch/>
        </p:blipFill>
        <p:spPr>
          <a:xfrm>
            <a:off x="1578240" y="1661040"/>
            <a:ext cx="6196320" cy="3375360"/>
          </a:xfrm>
          <a:prstGeom prst="rect">
            <a:avLst/>
          </a:prstGeom>
          <a:ln>
            <a:noFill/>
          </a:ln>
        </p:spPr>
      </p:pic>
      <p:sp>
        <p:nvSpPr>
          <p:cNvPr id="758" name="CustomShape 3"/>
          <p:cNvSpPr/>
          <p:nvPr/>
        </p:nvSpPr>
        <p:spPr>
          <a:xfrm>
            <a:off x="2854080" y="5601240"/>
            <a:ext cx="364500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https://brilliant.org/wiki/depth-first-search-dfs/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759" name="CustomShape 4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CustomShape 1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Depth First Search (DFS):</a:t>
            </a:r>
            <a:br/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ANIMATION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61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324360" y="192960"/>
            <a:ext cx="1636560" cy="397080"/>
          </a:xfrm>
          <a:prstGeom prst="rect">
            <a:avLst/>
          </a:prstGeom>
          <a:ln>
            <a:noFill/>
          </a:ln>
        </p:spPr>
      </p:pic>
      <p:pic>
        <p:nvPicPr>
          <p:cNvPr id="762" name="Picture 1" descr="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r:embed="rId3"/>
              </p:ext>
            </p:extLst>
          </p:nvPr>
        </p:nvPicPr>
        <p:blipFill>
          <a:blip r:embed="rId4"/>
        </p:blipFill>
        <p:spPr>
          <a:xfrm>
            <a:off x="2011680" y="1801440"/>
            <a:ext cx="5120280" cy="3840120"/>
          </a:xfrm>
          <a:prstGeom prst="rect">
            <a:avLst/>
          </a:prstGeom>
          <a:ln>
            <a:noFill/>
          </a:ln>
        </p:spPr>
      </p:pic>
      <p:sp>
        <p:nvSpPr>
          <p:cNvPr id="763" name="CustomShape 2"/>
          <p:cNvSpPr/>
          <p:nvPr/>
        </p:nvSpPr>
        <p:spPr>
          <a:xfrm>
            <a:off x="7457040" y="6557760"/>
            <a:ext cx="1819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764" name="CustomShape 3"/>
          <p:cNvSpPr/>
          <p:nvPr/>
        </p:nvSpPr>
        <p:spPr>
          <a:xfrm>
            <a:off x="1192680" y="5672520"/>
            <a:ext cx="6857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(Courtesy: Petr Svec)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65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1F64ADA-7CDF-47D1-8D24-597060878F7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1" dur="indefinite" restart="never" nodeType="tmRoot">
          <p:childTnLst>
            <p:seq>
              <p:cTn id="552" restart="whenNotActive" nodeType="interactiveSeq" fill="hold">
                <p:stCondLst>
                  <p:cond delay="0" evt="onClick">
                    <p:tgtEl>
                      <p:spTgt spid="762"/>
                    </p:tgtEl>
                  </p:cond>
                </p:stCondLst>
                <p:childTnLst>
                  <p:par>
                    <p:cTn id="553" fill="hold">
                      <p:stCondLst>
                        <p:cond delay="0" evt="onClick">
                          <p:tgtEl>
                            <p:spTgt spid="762"/>
                          </p:tgtEl>
                        </p:cond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56" dur="1" fill="hold"/>
                                        <p:tgtEl>
                                          <p:spTgt spid="7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Depth First Search (DFS)- Computation time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67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411120" y="30492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768" name="CustomShape 2"/>
          <p:cNvSpPr/>
          <p:nvPr/>
        </p:nvSpPr>
        <p:spPr>
          <a:xfrm>
            <a:off x="6777720" y="3221280"/>
            <a:ext cx="1684080" cy="56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69" name="CustomShape 3"/>
          <p:cNvSpPr/>
          <p:nvPr/>
        </p:nvSpPr>
        <p:spPr>
          <a:xfrm>
            <a:off x="6999120" y="5760360"/>
            <a:ext cx="1082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70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F83A8ADB-1CE8-4720-B106-2C72188A876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771" name="Picture 2" descr=""/>
          <p:cNvPicPr/>
          <p:nvPr/>
        </p:nvPicPr>
        <p:blipFill>
          <a:blip r:embed="rId2"/>
          <a:stretch/>
        </p:blipFill>
        <p:spPr>
          <a:xfrm>
            <a:off x="6881040" y="1965240"/>
            <a:ext cx="1200240" cy="1270440"/>
          </a:xfrm>
          <a:prstGeom prst="rect">
            <a:avLst/>
          </a:prstGeom>
          <a:ln>
            <a:noFill/>
          </a:ln>
        </p:spPr>
      </p:pic>
      <p:sp>
        <p:nvSpPr>
          <p:cNvPr id="772" name="TextShape 5"/>
          <p:cNvSpPr txBox="1"/>
          <p:nvPr/>
        </p:nvSpPr>
        <p:spPr>
          <a:xfrm>
            <a:off x="6639480" y="1600200"/>
            <a:ext cx="2046960" cy="4755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3" name="CustomShape 6"/>
          <p:cNvSpPr/>
          <p:nvPr/>
        </p:nvSpPr>
        <p:spPr>
          <a:xfrm>
            <a:off x="411120" y="1769400"/>
            <a:ext cx="5851800" cy="400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Search for longer plans early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Systematic search in finite graphs; but not for infinite graphs!</a:t>
            </a:r>
            <a:endParaRPr b="0" lang="en-US" sz="15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Not optimal</a:t>
            </a:r>
            <a:endParaRPr b="0" lang="en-US" sz="15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Selects states according to Last-In First-Out (LIFO) queue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</a:pPr>
            <a:endParaRPr b="0" lang="en-US" sz="15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Asymptotic running time </a:t>
            </a:r>
            <a:endParaRPr b="0" lang="en-US" sz="1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Assuming constant time in determining whether a state has been visited</a:t>
            </a:r>
            <a:endParaRPr b="0" lang="en-US" sz="15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if the same action set  available from each state</a:t>
            </a:r>
            <a:endParaRPr b="0" lang="en-US" sz="1500" spc="-1" strike="noStrike">
              <a:latin typeface="Arial"/>
            </a:endParaRPr>
          </a:p>
          <a:p>
            <a:pPr marL="343080"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CustomShape 1"/>
          <p:cNvSpPr/>
          <p:nvPr/>
        </p:nvSpPr>
        <p:spPr>
          <a:xfrm>
            <a:off x="845280" y="3998880"/>
            <a:ext cx="3783960" cy="1650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5" name="TextShape 2"/>
          <p:cNvSpPr txBox="1"/>
          <p:nvPr/>
        </p:nvSpPr>
        <p:spPr>
          <a:xfrm>
            <a:off x="830880" y="1451160"/>
            <a:ext cx="3310920" cy="22950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346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729" spc="-1" strike="noStrike">
                <a:solidFill>
                  <a:srgbClr val="000000"/>
                </a:solidFill>
                <a:latin typeface="Calibri"/>
              </a:rPr>
              <a:t>Preferable if the tree has large branching factor /many actions per state</a:t>
            </a:r>
            <a:endParaRPr b="0" lang="en-US" sz="1729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46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729" spc="-1" strike="noStrike">
                <a:solidFill>
                  <a:srgbClr val="000000"/>
                </a:solidFill>
                <a:latin typeface="Calibri"/>
              </a:rPr>
              <a:t>Converts DFS into systematic search</a:t>
            </a:r>
            <a:endParaRPr b="0" lang="en-US" sz="1729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46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729" spc="-1" strike="noStrike">
                <a:solidFill>
                  <a:srgbClr val="000000"/>
                </a:solidFill>
                <a:latin typeface="Calibri"/>
              </a:rPr>
              <a:t>Not always needed to expand all nodes down to layer  of the graph before reaching goal  that is  steps from </a:t>
            </a:r>
            <a:endParaRPr b="0" lang="en-US" sz="1729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6" name="CustomShape 3"/>
          <p:cNvSpPr/>
          <p:nvPr/>
        </p:nvSpPr>
        <p:spPr>
          <a:xfrm>
            <a:off x="682560" y="81108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5) Iterative Deepening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77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232200" y="18180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778" name="CustomShape 4"/>
          <p:cNvSpPr/>
          <p:nvPr/>
        </p:nvSpPr>
        <p:spPr>
          <a:xfrm>
            <a:off x="845280" y="3965760"/>
            <a:ext cx="39038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Set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Employ DFS to find all states within distance  from </a:t>
            </a:r>
            <a:endParaRPr b="0" lang="en-US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If goal  not found, “discard” previous work, set  and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go to Step 2</a:t>
            </a:r>
            <a:endParaRPr b="0" lang="en-US" sz="1800" spc="-1" strike="noStrike">
              <a:latin typeface="Arial"/>
            </a:endParaRPr>
          </a:p>
        </p:txBody>
      </p:sp>
      <p:grpSp>
        <p:nvGrpSpPr>
          <p:cNvPr id="779" name="Group 5"/>
          <p:cNvGrpSpPr/>
          <p:nvPr/>
        </p:nvGrpSpPr>
        <p:grpSpPr>
          <a:xfrm>
            <a:off x="4944960" y="1758960"/>
            <a:ext cx="3986280" cy="1224000"/>
            <a:chOff x="4944960" y="1758960"/>
            <a:chExt cx="3986280" cy="1224000"/>
          </a:xfrm>
        </p:grpSpPr>
        <p:sp>
          <p:nvSpPr>
            <p:cNvPr id="780" name="CustomShape 6"/>
            <p:cNvSpPr/>
            <p:nvPr/>
          </p:nvSpPr>
          <p:spPr>
            <a:xfrm>
              <a:off x="6756480" y="1758960"/>
              <a:ext cx="368640" cy="43452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1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781" name="CustomShape 7"/>
            <p:cNvSpPr/>
            <p:nvPr/>
          </p:nvSpPr>
          <p:spPr>
            <a:xfrm>
              <a:off x="5942880" y="2215080"/>
              <a:ext cx="1995840" cy="38376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2" name="CustomShape 8"/>
            <p:cNvSpPr/>
            <p:nvPr/>
          </p:nvSpPr>
          <p:spPr>
            <a:xfrm>
              <a:off x="4944960" y="2598840"/>
              <a:ext cx="1995840" cy="38376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3" name="CustomShape 9"/>
            <p:cNvSpPr/>
            <p:nvPr/>
          </p:nvSpPr>
          <p:spPr>
            <a:xfrm>
              <a:off x="5937480" y="2598840"/>
              <a:ext cx="1995840" cy="38376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84" name="CustomShape 10"/>
            <p:cNvSpPr/>
            <p:nvPr/>
          </p:nvSpPr>
          <p:spPr>
            <a:xfrm>
              <a:off x="6935400" y="2599200"/>
              <a:ext cx="1995840" cy="38376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85" name="CustomShape 11"/>
          <p:cNvSpPr/>
          <p:nvPr/>
        </p:nvSpPr>
        <p:spPr>
          <a:xfrm>
            <a:off x="8061480" y="6606000"/>
            <a:ext cx="1082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86" name="TextShape 1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0ED357C-4DD7-418B-86BE-E26F4764434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849240" y="1959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Path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ning</a:t>
            </a:r>
            <a:br/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Basi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cs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(Su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b-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S2.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1)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342800" y="2468160"/>
            <a:ext cx="2090520" cy="1567800"/>
          </a:xfrm>
          <a:prstGeom prst="rect">
            <a:avLst/>
          </a:prstGeom>
          <a:ln>
            <a:noFill/>
          </a:ln>
        </p:spPr>
      </p:pic>
      <p:sp>
        <p:nvSpPr>
          <p:cNvPr id="788" name="CustomShape 1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Iterative Deepening:</a:t>
            </a:r>
            <a:br/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ANIMATION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89" name="Picture 2" descr="C:\Users\skgupta\Desktop\MRC_logo.jpg"/>
          <p:cNvPicPr/>
          <p:nvPr/>
        </p:nvPicPr>
        <p:blipFill>
          <a:blip r:embed="rId4"/>
          <a:stretch/>
        </p:blipFill>
        <p:spPr>
          <a:xfrm>
            <a:off x="324360" y="326160"/>
            <a:ext cx="1636560" cy="397080"/>
          </a:xfrm>
          <a:prstGeom prst="rect">
            <a:avLst/>
          </a:prstGeom>
          <a:ln>
            <a:noFill/>
          </a:ln>
        </p:spPr>
      </p:pic>
      <p:pic>
        <p:nvPicPr>
          <p:cNvPr id="790" name="Picture 2" descr="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r:embed="rId6"/>
              </p:ext>
            </p:extLst>
          </p:nvPr>
        </p:nvPicPr>
        <p:blipFill>
          <a:blip r:embed="rId7"/>
        </p:blipFill>
        <p:spPr>
          <a:xfrm>
            <a:off x="3530880" y="2468160"/>
            <a:ext cx="2086560" cy="1564920"/>
          </a:xfrm>
          <a:prstGeom prst="rect">
            <a:avLst/>
          </a:prstGeom>
          <a:ln>
            <a:noFill/>
          </a:ln>
        </p:spPr>
      </p:pic>
      <p:pic>
        <p:nvPicPr>
          <p:cNvPr id="791" name="Picture 3" descr="">
            <a:hlinkClick r:id="" action="ppaction://media"/>
          </p:cNvPr>
          <p:cNvPicPr/>
          <p:nvPr>
            <a:videoFile r:link="rId8"/>
            <p:extLst>
              <p:ext uri="{DAA4B4D4-6D71-4841-9C94-3DE7FCFB9230}">
                <p14:media r:embed="rId9"/>
              </p:ext>
            </p:extLst>
          </p:nvPr>
        </p:nvPicPr>
        <p:blipFill>
          <a:blip r:embed="rId10"/>
        </p:blipFill>
        <p:spPr>
          <a:xfrm>
            <a:off x="5714280" y="2459520"/>
            <a:ext cx="2086560" cy="1564920"/>
          </a:xfrm>
          <a:prstGeom prst="rect">
            <a:avLst/>
          </a:prstGeom>
          <a:ln>
            <a:noFill/>
          </a:ln>
        </p:spPr>
      </p:pic>
      <p:sp>
        <p:nvSpPr>
          <p:cNvPr id="792" name="CustomShape 2"/>
          <p:cNvSpPr/>
          <p:nvPr/>
        </p:nvSpPr>
        <p:spPr>
          <a:xfrm>
            <a:off x="1346760" y="4033080"/>
            <a:ext cx="2086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max. depth=10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93" name="CustomShape 3"/>
          <p:cNvSpPr/>
          <p:nvPr/>
        </p:nvSpPr>
        <p:spPr>
          <a:xfrm>
            <a:off x="3528720" y="4033080"/>
            <a:ext cx="2086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max. depth=25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94" name="CustomShape 4"/>
          <p:cNvSpPr/>
          <p:nvPr/>
        </p:nvSpPr>
        <p:spPr>
          <a:xfrm>
            <a:off x="5714280" y="4033080"/>
            <a:ext cx="20865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max. depth=50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95" name="CustomShape 5"/>
          <p:cNvSpPr/>
          <p:nvPr/>
        </p:nvSpPr>
        <p:spPr>
          <a:xfrm>
            <a:off x="8001000" y="6606000"/>
            <a:ext cx="1082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796" name="CustomShape 6"/>
          <p:cNvSpPr/>
          <p:nvPr/>
        </p:nvSpPr>
        <p:spPr>
          <a:xfrm>
            <a:off x="1223640" y="4342680"/>
            <a:ext cx="685764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(Courtesy: Petr Svec)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797" name="TextShape 7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DA208C5-65F0-497D-975B-DC377A5F956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7" dur="indefinite" restart="never" nodeType="tmRoot">
          <p:childTnLst>
            <p:seq>
              <p:cTn id="558" restart="whenNotActive" nodeType="interactiveSeq" fill="hold">
                <p:stCondLst>
                  <p:cond delay="0" evt="onClick">
                    <p:tgtEl>
                      <p:spTgt spid="787"/>
                    </p:tgtEl>
                  </p:cond>
                </p:stCondLst>
                <p:childTnLst>
                  <p:par>
                    <p:cTn id="559" fill="hold">
                      <p:stCondLst>
                        <p:cond delay="0" evt="onClick">
                          <p:tgtEl>
                            <p:spTgt spid="787"/>
                          </p:tgtEl>
                        </p:cond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2" dur="1" fill="hold"/>
                                        <p:tgtEl>
                                          <p:spTgt spid="78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63" restart="whenNotActive" nodeType="interactiveSeq" fill="hold">
                <p:stCondLst>
                  <p:cond delay="0" evt="onClick">
                    <p:tgtEl>
                      <p:spTgt spid="790"/>
                    </p:tgtEl>
                  </p:cond>
                </p:stCondLst>
                <p:childTnLst>
                  <p:par>
                    <p:cTn id="564" fill="hold">
                      <p:stCondLst>
                        <p:cond delay="0" evt="onClick">
                          <p:tgtEl>
                            <p:spTgt spid="790"/>
                          </p:tgtEl>
                        </p:cond>
                      </p:stCondLst>
                      <p:childTnLst>
                        <p:par>
                          <p:cTn id="565" fill="hold">
                            <p:stCondLst>
                              <p:cond delay="0"/>
                            </p:stCondLst>
                            <p:childTnLst>
                              <p:par>
                                <p:cTn id="56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7" dur="1" fill="hold"/>
                                        <p:tgtEl>
                                          <p:spTgt spid="7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68" restart="whenNotActive" nodeType="interactiveSeq" fill="hold">
                <p:stCondLst>
                  <p:cond delay="0" evt="onClick">
                    <p:tgtEl>
                      <p:spTgt spid="791"/>
                    </p:tgtEl>
                  </p:cond>
                </p:stCondLst>
                <p:childTnLst>
                  <p:par>
                    <p:cTn id="569" fill="hold">
                      <p:stCondLst>
                        <p:cond delay="0" evt="onClick">
                          <p:tgtEl>
                            <p:spTgt spid="791"/>
                          </p:tgtEl>
                        </p:cond>
                      </p:stCondLst>
                      <p:childTnLst>
                        <p:par>
                          <p:cTn id="570" fill="hold">
                            <p:stCondLst>
                              <p:cond delay="0"/>
                            </p:stCondLst>
                            <p:childTnLst>
                              <p:par>
                                <p:cTn id="57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2" dur="1" fill="hold"/>
                                        <p:tgtEl>
                                          <p:spTgt spid="7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139680" y="173520"/>
            <a:ext cx="8876520" cy="654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9" name="TextShape 2"/>
          <p:cNvSpPr txBox="1"/>
          <p:nvPr/>
        </p:nvSpPr>
        <p:spPr>
          <a:xfrm>
            <a:off x="139680" y="274680"/>
            <a:ext cx="85467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Planning (check list)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0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8000"/>
          </a:bodyPr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1: Formulate the planning problem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graph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edges and vertices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2: Select an appropriate search strategy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3: Generate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4: Search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Select a search method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cost function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</a:rPr>
              <a:t>Step 5: Back track to find the path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Note: generate and search the graph simultaneously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1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D0EB964-2440-4EC9-95FA-3274DAA6E55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3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8B9D003-4D59-4BCF-863B-ECBBB361D29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04" name="Picture 4" descr=""/>
          <p:cNvPicPr/>
          <p:nvPr/>
        </p:nvPicPr>
        <p:blipFill>
          <a:blip r:embed="rId1"/>
          <a:srcRect l="0" t="0" r="0" b="1311"/>
          <a:stretch/>
        </p:blipFill>
        <p:spPr>
          <a:xfrm>
            <a:off x="113040" y="0"/>
            <a:ext cx="8573400" cy="5724720"/>
          </a:xfrm>
          <a:prstGeom prst="rect">
            <a:avLst/>
          </a:prstGeom>
          <a:ln>
            <a:noFill/>
          </a:ln>
        </p:spPr>
      </p:pic>
      <p:sp>
        <p:nvSpPr>
          <p:cNvPr id="805" name="CustomShape 3"/>
          <p:cNvSpPr/>
          <p:nvPr/>
        </p:nvSpPr>
        <p:spPr>
          <a:xfrm>
            <a:off x="2388240" y="246240"/>
            <a:ext cx="1697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Initial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6" name="CustomShape 4"/>
          <p:cNvSpPr/>
          <p:nvPr/>
        </p:nvSpPr>
        <p:spPr>
          <a:xfrm>
            <a:off x="565920" y="2431440"/>
            <a:ext cx="1008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States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07" name="Picture 6" descr=""/>
          <p:cNvPicPr/>
          <p:nvPr/>
        </p:nvPicPr>
        <p:blipFill>
          <a:blip r:embed="rId2"/>
          <a:stretch/>
        </p:blipFill>
        <p:spPr>
          <a:xfrm>
            <a:off x="6936120" y="5658120"/>
            <a:ext cx="1303200" cy="1199520"/>
          </a:xfrm>
          <a:prstGeom prst="rect">
            <a:avLst/>
          </a:prstGeom>
          <a:ln>
            <a:noFill/>
          </a:ln>
        </p:spPr>
      </p:pic>
      <p:sp>
        <p:nvSpPr>
          <p:cNvPr id="808" name="CustomShape 5"/>
          <p:cNvSpPr/>
          <p:nvPr/>
        </p:nvSpPr>
        <p:spPr>
          <a:xfrm>
            <a:off x="5609520" y="6073560"/>
            <a:ext cx="1528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Goal State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09" name="CustomShape 6"/>
          <p:cNvSpPr/>
          <p:nvPr/>
        </p:nvSpPr>
        <p:spPr>
          <a:xfrm>
            <a:off x="336960" y="3294720"/>
            <a:ext cx="1135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Actions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0" name="Line 7"/>
          <p:cNvSpPr/>
          <p:nvPr/>
        </p:nvSpPr>
        <p:spPr>
          <a:xfrm>
            <a:off x="4541040" y="1178280"/>
            <a:ext cx="554760" cy="725400"/>
          </a:xfrm>
          <a:prstGeom prst="line">
            <a:avLst/>
          </a:prstGeom>
          <a:ln w="792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1" name="Line 8"/>
          <p:cNvSpPr/>
          <p:nvPr/>
        </p:nvSpPr>
        <p:spPr>
          <a:xfrm flipH="1">
            <a:off x="5003280" y="3124080"/>
            <a:ext cx="246600" cy="771480"/>
          </a:xfrm>
          <a:prstGeom prst="line">
            <a:avLst/>
          </a:prstGeom>
          <a:ln w="792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2" name="CustomShape 9"/>
          <p:cNvSpPr/>
          <p:nvPr/>
        </p:nvSpPr>
        <p:spPr>
          <a:xfrm>
            <a:off x="4155840" y="1702440"/>
            <a:ext cx="74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Plan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3" name="CustomShape 10"/>
          <p:cNvSpPr/>
          <p:nvPr/>
        </p:nvSpPr>
        <p:spPr>
          <a:xfrm>
            <a:off x="7600680" y="1465200"/>
            <a:ext cx="1438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Obstacle?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4" name="CustomShape 11"/>
          <p:cNvSpPr/>
          <p:nvPr/>
        </p:nvSpPr>
        <p:spPr>
          <a:xfrm>
            <a:off x="7549560" y="1811880"/>
            <a:ext cx="1830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Initial State?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5" name="CustomShape 12"/>
          <p:cNvSpPr/>
          <p:nvPr/>
        </p:nvSpPr>
        <p:spPr>
          <a:xfrm>
            <a:off x="7599600" y="2208600"/>
            <a:ext cx="166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Goal State?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6" name="CustomShape 13"/>
          <p:cNvSpPr/>
          <p:nvPr/>
        </p:nvSpPr>
        <p:spPr>
          <a:xfrm>
            <a:off x="7704360" y="2582280"/>
            <a:ext cx="10054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State?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7" name="CustomShape 14"/>
          <p:cNvSpPr/>
          <p:nvPr/>
        </p:nvSpPr>
        <p:spPr>
          <a:xfrm>
            <a:off x="7716600" y="2983320"/>
            <a:ext cx="113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Action?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18" name="CustomShape 15"/>
          <p:cNvSpPr/>
          <p:nvPr/>
        </p:nvSpPr>
        <p:spPr>
          <a:xfrm>
            <a:off x="7768800" y="3380040"/>
            <a:ext cx="874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Plan?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819" name="Picture 3" descr=""/>
          <p:cNvPicPr/>
          <p:nvPr/>
        </p:nvPicPr>
        <p:blipFill>
          <a:blip r:embed="rId3"/>
          <a:stretch/>
        </p:blipFill>
        <p:spPr>
          <a:xfrm>
            <a:off x="101160" y="6011280"/>
            <a:ext cx="803880" cy="846360"/>
          </a:xfrm>
          <a:prstGeom prst="rect">
            <a:avLst/>
          </a:prstGeom>
          <a:ln>
            <a:noFill/>
          </a:ln>
        </p:spPr>
      </p:pic>
      <p:sp>
        <p:nvSpPr>
          <p:cNvPr id="820" name="Line 16"/>
          <p:cNvSpPr/>
          <p:nvPr/>
        </p:nvSpPr>
        <p:spPr>
          <a:xfrm>
            <a:off x="6617160" y="5750640"/>
            <a:ext cx="415440" cy="293760"/>
          </a:xfrm>
          <a:prstGeom prst="line">
            <a:avLst/>
          </a:prstGeom>
          <a:ln w="792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1" name="Line 17"/>
          <p:cNvSpPr/>
          <p:nvPr/>
        </p:nvSpPr>
        <p:spPr>
          <a:xfrm>
            <a:off x="6450120" y="5630400"/>
            <a:ext cx="16560" cy="86400"/>
          </a:xfrm>
          <a:prstGeom prst="line">
            <a:avLst/>
          </a:prstGeom>
          <a:ln w="792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2" name="Line 18"/>
          <p:cNvSpPr/>
          <p:nvPr/>
        </p:nvSpPr>
        <p:spPr>
          <a:xfrm>
            <a:off x="6307200" y="5580360"/>
            <a:ext cx="16920" cy="86400"/>
          </a:xfrm>
          <a:prstGeom prst="line">
            <a:avLst/>
          </a:prstGeom>
          <a:ln w="792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3" name="Line 19"/>
          <p:cNvSpPr/>
          <p:nvPr/>
        </p:nvSpPr>
        <p:spPr>
          <a:xfrm>
            <a:off x="6148080" y="5517360"/>
            <a:ext cx="16560" cy="86040"/>
          </a:xfrm>
          <a:prstGeom prst="line">
            <a:avLst/>
          </a:prstGeom>
          <a:ln w="79200"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4" name="CustomShape 20"/>
          <p:cNvSpPr/>
          <p:nvPr/>
        </p:nvSpPr>
        <p:spPr>
          <a:xfrm flipH="1" flipV="1">
            <a:off x="6616800" y="5517360"/>
            <a:ext cx="415080" cy="31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5" name="CustomShape 21"/>
          <p:cNvSpPr/>
          <p:nvPr/>
        </p:nvSpPr>
        <p:spPr>
          <a:xfrm>
            <a:off x="3875040" y="5677920"/>
            <a:ext cx="29754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latin typeface="Calibri"/>
              </a:rPr>
              <a:t>Looking for the parent node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26" name="CustomShape 22"/>
          <p:cNvSpPr/>
          <p:nvPr/>
        </p:nvSpPr>
        <p:spPr>
          <a:xfrm flipV="1">
            <a:off x="4846680" y="3241440"/>
            <a:ext cx="209880" cy="47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7" name="CustomShape 23"/>
          <p:cNvSpPr/>
          <p:nvPr/>
        </p:nvSpPr>
        <p:spPr>
          <a:xfrm flipH="1" flipV="1">
            <a:off x="4413240" y="1261440"/>
            <a:ext cx="362880" cy="4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47520">
            <a:solidFill>
              <a:srgbClr val="ff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CustomShape 1"/>
          <p:cNvSpPr/>
          <p:nvPr/>
        </p:nvSpPr>
        <p:spPr>
          <a:xfrm>
            <a:off x="1780920" y="4796280"/>
            <a:ext cx="1926720" cy="26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9" name="CustomShape 2"/>
          <p:cNvSpPr/>
          <p:nvPr/>
        </p:nvSpPr>
        <p:spPr>
          <a:xfrm>
            <a:off x="1780920" y="3683520"/>
            <a:ext cx="2304720" cy="26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0" name="CustomShape 3"/>
          <p:cNvSpPr/>
          <p:nvPr/>
        </p:nvSpPr>
        <p:spPr>
          <a:xfrm>
            <a:off x="1815120" y="2585880"/>
            <a:ext cx="2432520" cy="268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1" name="CustomShape 4"/>
          <p:cNvSpPr/>
          <p:nvPr/>
        </p:nvSpPr>
        <p:spPr>
          <a:xfrm>
            <a:off x="1779840" y="1730880"/>
            <a:ext cx="3643920" cy="536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2" name="TextShape 5"/>
          <p:cNvSpPr txBox="1"/>
          <p:nvPr/>
        </p:nvSpPr>
        <p:spPr>
          <a:xfrm>
            <a:off x="1486080" y="1711800"/>
            <a:ext cx="5808960" cy="4065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Search algorithms mostly differ on the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sorting method of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Breadth First Search (BFS)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Search in tiers/wavefronts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sorted as First-In First-Out (FIFO)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Depth First Search (DFS)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Search for longer plans early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sorted as Last-In First-Out (LIFO)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Iterative deepening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Repeated DFS with increasingly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greater depths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33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321480" y="315360"/>
            <a:ext cx="1636560" cy="397080"/>
          </a:xfrm>
          <a:prstGeom prst="rect">
            <a:avLst/>
          </a:prstGeom>
          <a:ln>
            <a:noFill/>
          </a:ln>
        </p:spPr>
      </p:pic>
      <p:pic>
        <p:nvPicPr>
          <p:cNvPr id="834" name="Picture 2" descr=""/>
          <p:cNvPicPr/>
          <p:nvPr/>
        </p:nvPicPr>
        <p:blipFill>
          <a:blip r:embed="rId2"/>
          <a:stretch/>
        </p:blipFill>
        <p:spPr>
          <a:xfrm>
            <a:off x="5498280" y="2478600"/>
            <a:ext cx="971640" cy="950040"/>
          </a:xfrm>
          <a:prstGeom prst="rect">
            <a:avLst/>
          </a:prstGeom>
          <a:ln>
            <a:noFill/>
          </a:ln>
        </p:spPr>
      </p:pic>
      <p:pic>
        <p:nvPicPr>
          <p:cNvPr id="835" name="Picture 2" descr=""/>
          <p:cNvPicPr/>
          <p:nvPr/>
        </p:nvPicPr>
        <p:blipFill>
          <a:blip r:embed="rId3"/>
          <a:stretch/>
        </p:blipFill>
        <p:spPr>
          <a:xfrm>
            <a:off x="5094000" y="3807000"/>
            <a:ext cx="639720" cy="677160"/>
          </a:xfrm>
          <a:prstGeom prst="rect">
            <a:avLst/>
          </a:prstGeom>
          <a:ln>
            <a:noFill/>
          </a:ln>
        </p:spPr>
      </p:pic>
      <p:sp>
        <p:nvSpPr>
          <p:cNvPr id="836" name="CustomShape 6"/>
          <p:cNvSpPr/>
          <p:nvPr/>
        </p:nvSpPr>
        <p:spPr>
          <a:xfrm>
            <a:off x="5058720" y="5011920"/>
            <a:ext cx="294732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837" name="CustomShape 7"/>
          <p:cNvSpPr/>
          <p:nvPr/>
        </p:nvSpPr>
        <p:spPr>
          <a:xfrm>
            <a:off x="6999120" y="5760360"/>
            <a:ext cx="108216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900" spc="-1" strike="noStrike">
                <a:solidFill>
                  <a:srgbClr val="000000"/>
                </a:solidFill>
                <a:latin typeface="Calibri"/>
              </a:rPr>
              <a:t>Slide by S.K. Gupta</a:t>
            </a:r>
            <a:endParaRPr b="0" lang="en-US" sz="900" spc="-1" strike="noStrike">
              <a:latin typeface="Arial"/>
            </a:endParaRPr>
          </a:p>
        </p:txBody>
      </p:sp>
      <p:sp>
        <p:nvSpPr>
          <p:cNvPr id="838" name="TextShape 8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6432CC0-8CC1-4EA2-96F9-C4797997BCB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39" name="Picture 5" descr=""/>
          <p:cNvPicPr/>
          <p:nvPr/>
        </p:nvPicPr>
        <p:blipFill>
          <a:blip r:embed="rId4"/>
          <a:stretch/>
        </p:blipFill>
        <p:spPr>
          <a:xfrm>
            <a:off x="6612120" y="3315960"/>
            <a:ext cx="499680" cy="1628280"/>
          </a:xfrm>
          <a:prstGeom prst="rect">
            <a:avLst/>
          </a:prstGeom>
          <a:ln>
            <a:noFill/>
          </a:ln>
        </p:spPr>
      </p:pic>
      <p:sp>
        <p:nvSpPr>
          <p:cNvPr id="840" name="Line 9"/>
          <p:cNvSpPr/>
          <p:nvPr/>
        </p:nvSpPr>
        <p:spPr>
          <a:xfrm flipH="1" flipV="1">
            <a:off x="6328800" y="4871520"/>
            <a:ext cx="1390680" cy="14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41" name="Picture 2" descr=""/>
          <p:cNvPicPr/>
          <p:nvPr/>
        </p:nvPicPr>
        <p:blipFill>
          <a:blip r:embed="rId5"/>
          <a:stretch/>
        </p:blipFill>
        <p:spPr>
          <a:xfrm>
            <a:off x="6729480" y="2729160"/>
            <a:ext cx="2114280" cy="399600"/>
          </a:xfrm>
          <a:prstGeom prst="rect">
            <a:avLst/>
          </a:prstGeom>
          <a:ln>
            <a:noFill/>
          </a:ln>
        </p:spPr>
      </p:pic>
      <p:sp>
        <p:nvSpPr>
          <p:cNvPr id="842" name="CustomShape 10"/>
          <p:cNvSpPr/>
          <p:nvPr/>
        </p:nvSpPr>
        <p:spPr>
          <a:xfrm>
            <a:off x="973440" y="903240"/>
            <a:ext cx="719712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We need data structure to store and search the nodes 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TextShape 1"/>
          <p:cNvSpPr txBox="1"/>
          <p:nvPr/>
        </p:nvSpPr>
        <p:spPr>
          <a:xfrm>
            <a:off x="392040" y="58572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latin typeface="Calibri"/>
              </a:rPr>
              <a:t>Project 1</a:t>
            </a:r>
            <a:br/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5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E820E70-8DA1-4E3A-9DDF-B235D87DB59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846" name="CustomShape 4"/>
          <p:cNvSpPr/>
          <p:nvPr/>
        </p:nvSpPr>
        <p:spPr>
          <a:xfrm>
            <a:off x="849240" y="1959120"/>
            <a:ext cx="7772040" cy="14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TextShape 1"/>
          <p:cNvSpPr txBox="1"/>
          <p:nvPr/>
        </p:nvSpPr>
        <p:spPr>
          <a:xfrm>
            <a:off x="849240" y="1959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End of Sub-S2.1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9" name="TextShape 2"/>
          <p:cNvSpPr txBox="1"/>
          <p:nvPr/>
        </p:nvSpPr>
        <p:spPr>
          <a:xfrm>
            <a:off x="270720" y="158868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0" name="TextShape 3"/>
          <p:cNvSpPr txBox="1"/>
          <p:nvPr/>
        </p:nvSpPr>
        <p:spPr>
          <a:xfrm>
            <a:off x="6226560" y="671004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6ECEBA7-20D5-4CC6-BDF4-1BD907C589E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51" name="Picture 4" descr=""/>
          <p:cNvPicPr/>
          <p:nvPr/>
        </p:nvPicPr>
        <p:blipFill>
          <a:blip r:embed="rId1"/>
          <a:stretch/>
        </p:blipFill>
        <p:spPr>
          <a:xfrm>
            <a:off x="1414080" y="616680"/>
            <a:ext cx="6315480" cy="5966280"/>
          </a:xfrm>
          <a:prstGeom prst="rect">
            <a:avLst/>
          </a:prstGeom>
          <a:ln>
            <a:noFill/>
          </a:ln>
        </p:spPr>
      </p:pic>
      <p:sp>
        <p:nvSpPr>
          <p:cNvPr id="852" name="CustomShape 4"/>
          <p:cNvSpPr/>
          <p:nvPr/>
        </p:nvSpPr>
        <p:spPr>
          <a:xfrm rot="20368800">
            <a:off x="2816640" y="4214160"/>
            <a:ext cx="1236960" cy="352800"/>
          </a:xfrm>
          <a:prstGeom prst="ellipse">
            <a:avLst/>
          </a:prstGeom>
          <a:noFill/>
          <a:ln w="475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TextShape 1"/>
          <p:cNvSpPr txBox="1"/>
          <p:nvPr/>
        </p:nvSpPr>
        <p:spPr>
          <a:xfrm>
            <a:off x="816480" y="1959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6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Geometry definition and collision detection</a:t>
            </a:r>
            <a:br/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Basics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(Sub-S2.2)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TextShape 1"/>
          <p:cNvSpPr txBox="1"/>
          <p:nvPr/>
        </p:nvSpPr>
        <p:spPr>
          <a:xfrm>
            <a:off x="1416600" y="2681280"/>
            <a:ext cx="6171840" cy="8568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44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How to represent the C-space?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5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20B419-DC9F-49F1-BEBE-8664DF0D887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Method 1) Define the map using a 2D matrix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8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BD423A2-AE58-48AB-9D16-DDE78386732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39680" y="173520"/>
            <a:ext cx="8876520" cy="654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TextShape 2"/>
          <p:cNvSpPr txBox="1"/>
          <p:nvPr/>
        </p:nvSpPr>
        <p:spPr>
          <a:xfrm>
            <a:off x="139680" y="274680"/>
            <a:ext cx="85467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Planning (check list)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8000"/>
          </a:bodyPr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</a:rPr>
              <a:t>Step 1: Formulate the planning problem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graph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edges and vertices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2: Select an appropriate search strategy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3: Generate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4: Search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Select a search method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cost function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5: Back track to find the path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Note: generate and search the graph simultaneously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40A5844-00E8-4ED2-85E8-9658B658CC1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0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0DFEABB-661E-4026-855E-F45717BD2F4E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61" name="Picture 2" descr="Image result for 8 puzzle gif"/>
          <p:cNvPicPr/>
          <p:nvPr/>
        </p:nvPicPr>
        <p:blipFill>
          <a:blip r:embed="rId1"/>
          <a:stretch/>
        </p:blipFill>
        <p:spPr>
          <a:xfrm>
            <a:off x="1578240" y="1661040"/>
            <a:ext cx="6196320" cy="3375360"/>
          </a:xfrm>
          <a:prstGeom prst="rect">
            <a:avLst/>
          </a:prstGeom>
          <a:ln>
            <a:noFill/>
          </a:ln>
        </p:spPr>
      </p:pic>
      <p:sp>
        <p:nvSpPr>
          <p:cNvPr id="862" name="CustomShape 3"/>
          <p:cNvSpPr/>
          <p:nvPr/>
        </p:nvSpPr>
        <p:spPr>
          <a:xfrm>
            <a:off x="2854080" y="5601240"/>
            <a:ext cx="3645000" cy="50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https://brilliant.org/wiki/depth-first-search-dfs/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863" name="CustomShape 4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Question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Workspace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6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C7AFBA4-9484-4BCC-B50B-8BA23F28A74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67" name="Picture 2" descr=""/>
          <p:cNvPicPr/>
          <p:nvPr/>
        </p:nvPicPr>
        <p:blipFill>
          <a:blip r:embed="rId1"/>
          <a:stretch/>
        </p:blipFill>
        <p:spPr>
          <a:xfrm>
            <a:off x="1727280" y="2039040"/>
            <a:ext cx="5636880" cy="3031920"/>
          </a:xfrm>
          <a:prstGeom prst="rect">
            <a:avLst/>
          </a:prstGeom>
          <a:ln>
            <a:noFill/>
          </a:ln>
        </p:spPr>
      </p:pic>
      <p:sp>
        <p:nvSpPr>
          <p:cNvPr id="868" name="Line 4"/>
          <p:cNvSpPr/>
          <p:nvPr/>
        </p:nvSpPr>
        <p:spPr>
          <a:xfrm>
            <a:off x="2012400" y="1882080"/>
            <a:ext cx="14040" cy="3513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9" name="Line 5"/>
          <p:cNvSpPr/>
          <p:nvPr/>
        </p:nvSpPr>
        <p:spPr>
          <a:xfrm>
            <a:off x="2126880" y="1890360"/>
            <a:ext cx="14040" cy="3513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0" name="Line 6"/>
          <p:cNvSpPr/>
          <p:nvPr/>
        </p:nvSpPr>
        <p:spPr>
          <a:xfrm>
            <a:off x="2241000" y="1890360"/>
            <a:ext cx="14040" cy="3513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1" name="Line 7"/>
          <p:cNvSpPr/>
          <p:nvPr/>
        </p:nvSpPr>
        <p:spPr>
          <a:xfrm>
            <a:off x="2355480" y="1890360"/>
            <a:ext cx="14040" cy="3513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2" name="Line 8"/>
          <p:cNvSpPr/>
          <p:nvPr/>
        </p:nvSpPr>
        <p:spPr>
          <a:xfrm flipH="1">
            <a:off x="1726920" y="2329920"/>
            <a:ext cx="575064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3" name="Line 9"/>
          <p:cNvSpPr/>
          <p:nvPr/>
        </p:nvSpPr>
        <p:spPr>
          <a:xfrm flipH="1">
            <a:off x="1663200" y="245736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4" name="Line 10"/>
          <p:cNvSpPr/>
          <p:nvPr/>
        </p:nvSpPr>
        <p:spPr>
          <a:xfrm flipH="1">
            <a:off x="1663200" y="259884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5" name="Line 11"/>
          <p:cNvSpPr/>
          <p:nvPr/>
        </p:nvSpPr>
        <p:spPr>
          <a:xfrm flipH="1">
            <a:off x="1663200" y="271872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6" name="Line 12"/>
          <p:cNvSpPr/>
          <p:nvPr/>
        </p:nvSpPr>
        <p:spPr>
          <a:xfrm flipH="1">
            <a:off x="1695240" y="284616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7" name="Line 13"/>
          <p:cNvSpPr/>
          <p:nvPr/>
        </p:nvSpPr>
        <p:spPr>
          <a:xfrm flipH="1">
            <a:off x="1688040" y="298764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Workspace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9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0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E199F04-8BB4-41FE-97EC-8C3E05E4FC47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81" name="Picture 2" descr=""/>
          <p:cNvPicPr/>
          <p:nvPr/>
        </p:nvPicPr>
        <p:blipFill>
          <a:blip r:embed="rId1"/>
          <a:stretch/>
        </p:blipFill>
        <p:spPr>
          <a:xfrm>
            <a:off x="1727280" y="2039040"/>
            <a:ext cx="5636880" cy="3031920"/>
          </a:xfrm>
          <a:prstGeom prst="rect">
            <a:avLst/>
          </a:prstGeom>
          <a:ln>
            <a:noFill/>
          </a:ln>
        </p:spPr>
      </p:pic>
      <p:sp>
        <p:nvSpPr>
          <p:cNvPr id="882" name="Line 4"/>
          <p:cNvSpPr/>
          <p:nvPr/>
        </p:nvSpPr>
        <p:spPr>
          <a:xfrm>
            <a:off x="2012400" y="1882080"/>
            <a:ext cx="14040" cy="3513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3" name="Line 5"/>
          <p:cNvSpPr/>
          <p:nvPr/>
        </p:nvSpPr>
        <p:spPr>
          <a:xfrm>
            <a:off x="2355480" y="1890360"/>
            <a:ext cx="14040" cy="3513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4" name="Line 6"/>
          <p:cNvSpPr/>
          <p:nvPr/>
        </p:nvSpPr>
        <p:spPr>
          <a:xfrm flipH="1">
            <a:off x="1726920" y="2329920"/>
            <a:ext cx="575064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5" name="Line 7"/>
          <p:cNvSpPr/>
          <p:nvPr/>
        </p:nvSpPr>
        <p:spPr>
          <a:xfrm flipH="1">
            <a:off x="1663200" y="271872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6" name="Line 8"/>
          <p:cNvSpPr/>
          <p:nvPr/>
        </p:nvSpPr>
        <p:spPr>
          <a:xfrm flipH="1">
            <a:off x="1664640" y="3094560"/>
            <a:ext cx="581436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9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0349A9E-376B-4E2A-B69C-9701E8BBF5F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890" name="Picture 4" descr=""/>
          <p:cNvPicPr/>
          <p:nvPr/>
        </p:nvPicPr>
        <p:blipFill>
          <a:blip r:embed="rId1"/>
          <a:stretch/>
        </p:blipFill>
        <p:spPr>
          <a:xfrm>
            <a:off x="1497960" y="1600200"/>
            <a:ext cx="6495840" cy="4266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Advantages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Can represent complicated maps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45720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Disadvantages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Resolution dependent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Dynamic obstacles 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3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0820BDB-6DE3-41D1-84C1-79AC500E11A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5" name="TextShape 2"/>
          <p:cNvSpPr txBox="1"/>
          <p:nvPr/>
        </p:nvSpPr>
        <p:spPr>
          <a:xfrm>
            <a:off x="261360" y="1558800"/>
            <a:ext cx="862128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algn="ctr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Method 2) Use Polygonal Models and  Semi-Algebraic Models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6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1B4F85-8DCC-45B7-82EE-BA5A58635E5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CustomShape 1"/>
          <p:cNvSpPr/>
          <p:nvPr/>
        </p:nvSpPr>
        <p:spPr>
          <a:xfrm>
            <a:off x="1598040" y="1657440"/>
            <a:ext cx="5032800" cy="971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8" name="TextShape 2"/>
          <p:cNvSpPr txBox="1"/>
          <p:nvPr/>
        </p:nvSpPr>
        <p:spPr>
          <a:xfrm>
            <a:off x="1314360" y="1657440"/>
            <a:ext cx="6514920" cy="430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Solid representation of convex polygon  as Boolean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combination of half-plane primitives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360"/>
              </a:spcBef>
              <a:tabLst>
                <a:tab algn="l" pos="0"/>
              </a:tabLst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9" name="CustomShape 3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Polygonal Models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00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156680" y="883440"/>
            <a:ext cx="1636560" cy="397080"/>
          </a:xfrm>
          <a:prstGeom prst="rect">
            <a:avLst/>
          </a:prstGeom>
          <a:ln>
            <a:noFill/>
          </a:ln>
        </p:spPr>
      </p:pic>
      <p:pic>
        <p:nvPicPr>
          <p:cNvPr id="901" name="Picture 2" descr=""/>
          <p:cNvPicPr/>
          <p:nvPr/>
        </p:nvPicPr>
        <p:blipFill>
          <a:blip r:embed="rId2"/>
          <a:stretch/>
        </p:blipFill>
        <p:spPr>
          <a:xfrm>
            <a:off x="1428840" y="2943360"/>
            <a:ext cx="3519000" cy="242856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902" name="Formula 4"/>
              <p:cNvSpPr txBox="1"/>
              <p:nvPr/>
            </p:nvSpPr>
            <p:spPr>
              <a:xfrm>
                <a:off x="5579640" y="4786200"/>
                <a:ext cx="2409120" cy="32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=</m:t>
                    </m:r>
                    <m:r>
                      <m:t xml:space="preserve">𝑎𝑥</m:t>
                    </m:r>
                    <m:r>
                      <m:t xml:space="preserve">+</m:t>
                    </m:r>
                    <m:r>
                      <m:t xml:space="preserve">𝑏𝑦</m:t>
                    </m:r>
                    <m:r>
                      <m:t xml:space="preserve">+</m:t>
                    </m:r>
                    <m:r>
                      <m:t xml:space="preserve">𝑐</m:t>
                    </m:r>
                    <m:r>
                      <m:t xml:space="preserve">=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p:sp>
        <p:nvSpPr>
          <p:cNvPr id="903" name="CustomShape 5"/>
          <p:cNvSpPr/>
          <p:nvPr/>
        </p:nvSpPr>
        <p:spPr>
          <a:xfrm>
            <a:off x="4000680" y="3543480"/>
            <a:ext cx="1028520" cy="914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04" name="Picture 4" descr=""/>
          <p:cNvPicPr/>
          <p:nvPr/>
        </p:nvPicPr>
        <p:blipFill>
          <a:blip r:embed="rId3"/>
          <a:stretch/>
        </p:blipFill>
        <p:spPr>
          <a:xfrm>
            <a:off x="4114800" y="2716920"/>
            <a:ext cx="1833120" cy="1854720"/>
          </a:xfrm>
          <a:prstGeom prst="rect">
            <a:avLst/>
          </a:prstGeom>
          <a:ln>
            <a:noFill/>
          </a:ln>
        </p:spPr>
      </p:pic>
      <p:sp>
        <p:nvSpPr>
          <p:cNvPr id="905" name="CustomShape 6"/>
          <p:cNvSpPr/>
          <p:nvPr/>
        </p:nvSpPr>
        <p:spPr>
          <a:xfrm>
            <a:off x="5490720" y="4087080"/>
            <a:ext cx="494280" cy="718560"/>
          </a:xfrm>
          <a:custGeom>
            <a:avLst/>
            <a:gdLst/>
            <a:ahLst/>
            <a:rect l="l" t="t" r="r" b="b"/>
            <a:pathLst>
              <a:path w="659628" h="958788">
                <a:moveTo>
                  <a:pt x="656948" y="958788"/>
                </a:moveTo>
                <a:cubicBezTo>
                  <a:pt x="662866" y="665825"/>
                  <a:pt x="668785" y="372862"/>
                  <a:pt x="559294" y="213064"/>
                </a:cubicBezTo>
                <a:cubicBezTo>
                  <a:pt x="449803" y="53266"/>
                  <a:pt x="224901" y="26633"/>
                  <a:pt x="0" y="0"/>
                </a:cubicBezTo>
              </a:path>
            </a:pathLst>
          </a:custGeom>
          <a:noFill/>
          <a:ln>
            <a:solidFill>
              <a:schemeClr val="accent1"/>
            </a:solidFill>
            <a:round/>
            <a:tailEnd len="lg" type="triangle" w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906" name="Formula 7"/>
              <p:cNvSpPr txBox="1"/>
              <p:nvPr/>
            </p:nvSpPr>
            <p:spPr>
              <a:xfrm>
                <a:off x="1707120" y="3912840"/>
                <a:ext cx="32580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07" name="Formula 8"/>
              <p:cNvSpPr txBox="1"/>
              <p:nvPr/>
            </p:nvSpPr>
            <p:spPr>
              <a:xfrm>
                <a:off x="2413440" y="3905280"/>
                <a:ext cx="56520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08" name="Formula 9"/>
              <p:cNvSpPr txBox="1"/>
              <p:nvPr/>
            </p:nvSpPr>
            <p:spPr>
              <a:xfrm>
                <a:off x="3286800" y="3953160"/>
                <a:ext cx="565200" cy="345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09" name="CustomShape 10"/>
          <p:cNvSpPr/>
          <p:nvPr/>
        </p:nvSpPr>
        <p:spPr>
          <a:xfrm>
            <a:off x="6313320" y="34862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0" name="CustomShape 11"/>
          <p:cNvSpPr/>
          <p:nvPr/>
        </p:nvSpPr>
        <p:spPr>
          <a:xfrm>
            <a:off x="6492600" y="36093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1" name="CustomShape 12"/>
          <p:cNvSpPr/>
          <p:nvPr/>
        </p:nvSpPr>
        <p:spPr>
          <a:xfrm>
            <a:off x="6324840" y="36662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2" name="CustomShape 13"/>
          <p:cNvSpPr/>
          <p:nvPr/>
        </p:nvSpPr>
        <p:spPr>
          <a:xfrm>
            <a:off x="6438960" y="38379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3" name="CustomShape 14"/>
          <p:cNvSpPr/>
          <p:nvPr/>
        </p:nvSpPr>
        <p:spPr>
          <a:xfrm>
            <a:off x="6207120" y="388620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4" name="CustomShape 15"/>
          <p:cNvSpPr/>
          <p:nvPr/>
        </p:nvSpPr>
        <p:spPr>
          <a:xfrm>
            <a:off x="6382080" y="40665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5" name="CustomShape 16"/>
          <p:cNvSpPr/>
          <p:nvPr/>
        </p:nvSpPr>
        <p:spPr>
          <a:xfrm>
            <a:off x="6092640" y="36093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6" name="CustomShape 17"/>
          <p:cNvSpPr/>
          <p:nvPr/>
        </p:nvSpPr>
        <p:spPr>
          <a:xfrm>
            <a:off x="6492600" y="34376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7" name="CustomShape 18"/>
          <p:cNvSpPr/>
          <p:nvPr/>
        </p:nvSpPr>
        <p:spPr>
          <a:xfrm>
            <a:off x="6039000" y="38379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8" name="CustomShape 19"/>
          <p:cNvSpPr/>
          <p:nvPr/>
        </p:nvSpPr>
        <p:spPr>
          <a:xfrm>
            <a:off x="6153480" y="40665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19" name="CustomShape 20"/>
          <p:cNvSpPr/>
          <p:nvPr/>
        </p:nvSpPr>
        <p:spPr>
          <a:xfrm>
            <a:off x="6382080" y="32576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0" name="CustomShape 21"/>
          <p:cNvSpPr/>
          <p:nvPr/>
        </p:nvSpPr>
        <p:spPr>
          <a:xfrm>
            <a:off x="6035400" y="320040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1" name="CustomShape 22"/>
          <p:cNvSpPr/>
          <p:nvPr/>
        </p:nvSpPr>
        <p:spPr>
          <a:xfrm>
            <a:off x="6149880" y="33717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2" name="CustomShape 23"/>
          <p:cNvSpPr/>
          <p:nvPr/>
        </p:nvSpPr>
        <p:spPr>
          <a:xfrm>
            <a:off x="5924880" y="342900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3" name="CustomShape 24"/>
          <p:cNvSpPr/>
          <p:nvPr/>
        </p:nvSpPr>
        <p:spPr>
          <a:xfrm>
            <a:off x="5749920" y="355212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4" name="CustomShape 25"/>
          <p:cNvSpPr/>
          <p:nvPr/>
        </p:nvSpPr>
        <p:spPr>
          <a:xfrm>
            <a:off x="5578200" y="377208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5" name="CustomShape 26"/>
          <p:cNvSpPr/>
          <p:nvPr/>
        </p:nvSpPr>
        <p:spPr>
          <a:xfrm>
            <a:off x="5867640" y="37148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6" name="CustomShape 27"/>
          <p:cNvSpPr/>
          <p:nvPr/>
        </p:nvSpPr>
        <p:spPr>
          <a:xfrm>
            <a:off x="5578200" y="411480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7" name="CustomShape 28"/>
          <p:cNvSpPr/>
          <p:nvPr/>
        </p:nvSpPr>
        <p:spPr>
          <a:xfrm>
            <a:off x="5806800" y="40575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8" name="CustomShape 29"/>
          <p:cNvSpPr/>
          <p:nvPr/>
        </p:nvSpPr>
        <p:spPr>
          <a:xfrm>
            <a:off x="5753160" y="38948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29" name="CustomShape 30"/>
          <p:cNvSpPr/>
          <p:nvPr/>
        </p:nvSpPr>
        <p:spPr>
          <a:xfrm>
            <a:off x="5981760" y="40665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grpSp>
        <p:nvGrpSpPr>
          <p:cNvPr id="930" name="Group 31"/>
          <p:cNvGrpSpPr/>
          <p:nvPr/>
        </p:nvGrpSpPr>
        <p:grpSpPr>
          <a:xfrm>
            <a:off x="4341960" y="3257640"/>
            <a:ext cx="1154880" cy="1161720"/>
            <a:chOff x="4341960" y="3257640"/>
            <a:chExt cx="1154880" cy="1161720"/>
          </a:xfrm>
        </p:grpSpPr>
        <p:sp>
          <p:nvSpPr>
            <p:cNvPr id="931" name="CustomShape 32"/>
            <p:cNvSpPr/>
            <p:nvPr/>
          </p:nvSpPr>
          <p:spPr>
            <a:xfrm>
              <a:off x="5077080" y="354348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2" name="CustomShape 33"/>
            <p:cNvSpPr/>
            <p:nvPr/>
          </p:nvSpPr>
          <p:spPr>
            <a:xfrm>
              <a:off x="5256360" y="36662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3" name="CustomShape 34"/>
            <p:cNvSpPr/>
            <p:nvPr/>
          </p:nvSpPr>
          <p:spPr>
            <a:xfrm>
              <a:off x="5088600" y="372348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4" name="CustomShape 35"/>
            <p:cNvSpPr/>
            <p:nvPr/>
          </p:nvSpPr>
          <p:spPr>
            <a:xfrm>
              <a:off x="5202720" y="38948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5" name="CustomShape 36"/>
            <p:cNvSpPr/>
            <p:nvPr/>
          </p:nvSpPr>
          <p:spPr>
            <a:xfrm>
              <a:off x="4970520" y="39434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6" name="CustomShape 37"/>
            <p:cNvSpPr/>
            <p:nvPr/>
          </p:nvSpPr>
          <p:spPr>
            <a:xfrm>
              <a:off x="5145480" y="41234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7" name="CustomShape 38"/>
            <p:cNvSpPr/>
            <p:nvPr/>
          </p:nvSpPr>
          <p:spPr>
            <a:xfrm>
              <a:off x="4856400" y="36662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8" name="CustomShape 39"/>
            <p:cNvSpPr/>
            <p:nvPr/>
          </p:nvSpPr>
          <p:spPr>
            <a:xfrm>
              <a:off x="5256360" y="349488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39" name="CustomShape 40"/>
            <p:cNvSpPr/>
            <p:nvPr/>
          </p:nvSpPr>
          <p:spPr>
            <a:xfrm>
              <a:off x="4802760" y="38948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0" name="CustomShape 41"/>
            <p:cNvSpPr/>
            <p:nvPr/>
          </p:nvSpPr>
          <p:spPr>
            <a:xfrm>
              <a:off x="4916880" y="41234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1" name="CustomShape 42"/>
            <p:cNvSpPr/>
            <p:nvPr/>
          </p:nvSpPr>
          <p:spPr>
            <a:xfrm>
              <a:off x="5145480" y="331488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2" name="CustomShape 43"/>
            <p:cNvSpPr/>
            <p:nvPr/>
          </p:nvSpPr>
          <p:spPr>
            <a:xfrm>
              <a:off x="4799160" y="32576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3" name="CustomShape 44"/>
            <p:cNvSpPr/>
            <p:nvPr/>
          </p:nvSpPr>
          <p:spPr>
            <a:xfrm>
              <a:off x="4913640" y="342900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4" name="CustomShape 45"/>
            <p:cNvSpPr/>
            <p:nvPr/>
          </p:nvSpPr>
          <p:spPr>
            <a:xfrm>
              <a:off x="4688280" y="34862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5" name="CustomShape 46"/>
            <p:cNvSpPr/>
            <p:nvPr/>
          </p:nvSpPr>
          <p:spPr>
            <a:xfrm>
              <a:off x="4513320" y="360936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6" name="CustomShape 47"/>
            <p:cNvSpPr/>
            <p:nvPr/>
          </p:nvSpPr>
          <p:spPr>
            <a:xfrm>
              <a:off x="4341960" y="382896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7" name="CustomShape 48"/>
            <p:cNvSpPr/>
            <p:nvPr/>
          </p:nvSpPr>
          <p:spPr>
            <a:xfrm>
              <a:off x="4631400" y="377208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8" name="CustomShape 49"/>
            <p:cNvSpPr/>
            <p:nvPr/>
          </p:nvSpPr>
          <p:spPr>
            <a:xfrm>
              <a:off x="4341960" y="406656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49" name="CustomShape 50"/>
            <p:cNvSpPr/>
            <p:nvPr/>
          </p:nvSpPr>
          <p:spPr>
            <a:xfrm>
              <a:off x="4570560" y="411480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50" name="CustomShape 51"/>
            <p:cNvSpPr/>
            <p:nvPr/>
          </p:nvSpPr>
          <p:spPr>
            <a:xfrm>
              <a:off x="4516920" y="395208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  <p:sp>
          <p:nvSpPr>
            <p:cNvPr id="951" name="CustomShape 52"/>
            <p:cNvSpPr/>
            <p:nvPr/>
          </p:nvSpPr>
          <p:spPr>
            <a:xfrm>
              <a:off x="4745520" y="4123440"/>
              <a:ext cx="240480" cy="2959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350" spc="-1" strike="noStrike">
                  <a:solidFill>
                    <a:srgbClr val="000000"/>
                  </a:solidFill>
                  <a:latin typeface="Calibri"/>
                </a:rPr>
                <a:t>-</a:t>
              </a:r>
              <a:endParaRPr b="0" lang="en-US" sz="1350" spc="-1" strike="noStrike">
                <a:latin typeface="Arial"/>
              </a:endParaRPr>
            </a:p>
          </p:txBody>
        </p:sp>
      </p:grpSp>
      <p:sp>
        <p:nvSpPr>
          <p:cNvPr id="952" name="CustomShape 53"/>
          <p:cNvSpPr/>
          <p:nvPr/>
        </p:nvSpPr>
        <p:spPr>
          <a:xfrm>
            <a:off x="5749920" y="320904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53" name="CustomShape 54"/>
          <p:cNvSpPr/>
          <p:nvPr/>
        </p:nvSpPr>
        <p:spPr>
          <a:xfrm>
            <a:off x="5578200" y="33807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54" name="CustomShape 55"/>
          <p:cNvSpPr/>
          <p:nvPr/>
        </p:nvSpPr>
        <p:spPr>
          <a:xfrm>
            <a:off x="5460480" y="3600360"/>
            <a:ext cx="32292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+</a:t>
            </a:r>
            <a:endParaRPr b="0" lang="en-US" sz="135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955" name="Formula 56"/>
              <p:cNvSpPr txBox="1"/>
              <p:nvPr/>
            </p:nvSpPr>
            <p:spPr>
              <a:xfrm>
                <a:off x="4358520" y="3714840"/>
                <a:ext cx="1072440" cy="29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&lt;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56" name="Formula 57"/>
              <p:cNvSpPr txBox="1"/>
              <p:nvPr/>
            </p:nvSpPr>
            <p:spPr>
              <a:xfrm>
                <a:off x="6644520" y="3712320"/>
                <a:ext cx="1072440" cy="299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𝑖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&gt;</m:t>
                    </m:r>
                    <m:r>
                      <m:t xml:space="preserve">0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57" name="Formula 58"/>
              <p:cNvSpPr txBox="1"/>
              <p:nvPr/>
            </p:nvSpPr>
            <p:spPr>
              <a:xfrm>
                <a:off x="2035800" y="3042360"/>
                <a:ext cx="2120040" cy="322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  <m:r>
                          <m:t xml:space="preserve">=</m:t>
                        </m:r>
                        <m:r>
                          <m:t xml:space="preserve">𝐻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∩</m:t>
                    </m:r>
                    <m:r>
                      <m:t xml:space="preserve">…</m:t>
                    </m:r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𝑚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58" name="CustomShape 59"/>
          <p:cNvSpPr/>
          <p:nvPr/>
        </p:nvSpPr>
        <p:spPr>
          <a:xfrm>
            <a:off x="1147320" y="5429160"/>
            <a:ext cx="395172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(Adapted from: LaValle, S. M. Planning Algorithms, 2006)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959" name="CustomShape 60"/>
          <p:cNvSpPr/>
          <p:nvPr/>
        </p:nvSpPr>
        <p:spPr>
          <a:xfrm>
            <a:off x="6696360" y="5715000"/>
            <a:ext cx="14781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slide by S. K. Gupta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960" name="TextShape 6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D9EC1A6-580B-4604-A371-81469B07DA2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1600200" y="1719720"/>
            <a:ext cx="5222880" cy="5475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2" name="TextShape 2"/>
          <p:cNvSpPr txBox="1"/>
          <p:nvPr/>
        </p:nvSpPr>
        <p:spPr>
          <a:xfrm>
            <a:off x="1314360" y="1657440"/>
            <a:ext cx="6514920" cy="430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Solid representation of non-convex polygon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as union of convex polygons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3" name="CustomShape 3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Polygonal Models (Cont.)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64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156680" y="883440"/>
            <a:ext cx="1636560" cy="397080"/>
          </a:xfrm>
          <a:prstGeom prst="rect">
            <a:avLst/>
          </a:prstGeom>
          <a:ln>
            <a:noFill/>
          </a:ln>
        </p:spPr>
      </p:pic>
      <p:sp>
        <p:nvSpPr>
          <p:cNvPr id="965" name="CustomShape 4"/>
          <p:cNvSpPr/>
          <p:nvPr/>
        </p:nvSpPr>
        <p:spPr>
          <a:xfrm>
            <a:off x="2514600" y="320040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6" name="CustomShape 5"/>
          <p:cNvSpPr/>
          <p:nvPr/>
        </p:nvSpPr>
        <p:spPr>
          <a:xfrm rot="5400000">
            <a:off x="3115080" y="242892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7" name="CustomShape 6"/>
          <p:cNvSpPr/>
          <p:nvPr/>
        </p:nvSpPr>
        <p:spPr>
          <a:xfrm rot="5400000">
            <a:off x="4486680" y="242892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8" name="CustomShape 7"/>
          <p:cNvSpPr/>
          <p:nvPr/>
        </p:nvSpPr>
        <p:spPr>
          <a:xfrm rot="5400000">
            <a:off x="5858280" y="242892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69" name="CustomShape 8"/>
          <p:cNvSpPr/>
          <p:nvPr/>
        </p:nvSpPr>
        <p:spPr>
          <a:xfrm rot="10800000">
            <a:off x="6458400" y="320076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0" name="CustomShape 9"/>
          <p:cNvSpPr/>
          <p:nvPr/>
        </p:nvSpPr>
        <p:spPr>
          <a:xfrm rot="10800000">
            <a:off x="3800880" y="320076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71" name="CustomShape 10"/>
          <p:cNvSpPr/>
          <p:nvPr/>
        </p:nvSpPr>
        <p:spPr>
          <a:xfrm rot="10800000">
            <a:off x="5172480" y="3200760"/>
            <a:ext cx="171000" cy="13712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972" name="Formula 11"/>
              <p:cNvSpPr txBox="1"/>
              <p:nvPr/>
            </p:nvSpPr>
            <p:spPr>
              <a:xfrm>
                <a:off x="2460600" y="3787920"/>
                <a:ext cx="32256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73" name="Formula 12"/>
              <p:cNvSpPr txBox="1"/>
              <p:nvPr/>
            </p:nvSpPr>
            <p:spPr>
              <a:xfrm>
                <a:off x="3062160" y="3004200"/>
                <a:ext cx="32508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74" name="Formula 13"/>
              <p:cNvSpPr txBox="1"/>
              <p:nvPr/>
            </p:nvSpPr>
            <p:spPr>
              <a:xfrm>
                <a:off x="4433760" y="3004200"/>
                <a:ext cx="32508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75" name="Formula 14"/>
              <p:cNvSpPr txBox="1"/>
              <p:nvPr/>
            </p:nvSpPr>
            <p:spPr>
              <a:xfrm>
                <a:off x="3747960" y="3787920"/>
                <a:ext cx="32040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4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76" name="Formula 15"/>
              <p:cNvSpPr txBox="1"/>
              <p:nvPr/>
            </p:nvSpPr>
            <p:spPr>
              <a:xfrm>
                <a:off x="5805360" y="3016080"/>
                <a:ext cx="32040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4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77" name="Formula 16"/>
              <p:cNvSpPr txBox="1"/>
              <p:nvPr/>
            </p:nvSpPr>
            <p:spPr>
              <a:xfrm>
                <a:off x="5119560" y="3789360"/>
                <a:ext cx="32508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5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78" name="Formula 17"/>
              <p:cNvSpPr txBox="1"/>
              <p:nvPr/>
            </p:nvSpPr>
            <p:spPr>
              <a:xfrm>
                <a:off x="6405480" y="3789360"/>
                <a:ext cx="325080" cy="2188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</m:e>
                      <m:sub>
                        <m:r>
                          <m:t xml:space="preserve">6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79" name="CustomShape 18"/>
          <p:cNvSpPr/>
          <p:nvPr/>
        </p:nvSpPr>
        <p:spPr>
          <a:xfrm>
            <a:off x="6696360" y="5715000"/>
            <a:ext cx="14781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slide by S. K. Gupta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980" name="TextShape 19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520C4E1-25B2-49DF-8B36-BD584EB1FC79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CustomShape 1"/>
          <p:cNvSpPr/>
          <p:nvPr/>
        </p:nvSpPr>
        <p:spPr>
          <a:xfrm>
            <a:off x="1600200" y="1707120"/>
            <a:ext cx="5314680" cy="534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2" name="TextShape 2"/>
          <p:cNvSpPr txBox="1"/>
          <p:nvPr/>
        </p:nvSpPr>
        <p:spPr>
          <a:xfrm>
            <a:off x="1314360" y="1657440"/>
            <a:ext cx="6514920" cy="43084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Solid representation of semi-algebraic set  as Boolean combination of algebraic primitives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300"/>
              </a:spcBef>
              <a:buClr>
                <a:srgbClr val="000000"/>
              </a:buClr>
              <a:buSzPct val="80000"/>
              <a:buFont typeface="Courier New"/>
              <a:buChar char="o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Algebraic primitive defined by a polynomial primitive</a:t>
            </a:r>
            <a:endParaRPr b="0" lang="en-US" sz="1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3" name="CustomShape 3"/>
          <p:cNvSpPr/>
          <p:nvPr/>
        </p:nvSpPr>
        <p:spPr>
          <a:xfrm>
            <a:off x="1143000" y="857160"/>
            <a:ext cx="6857640" cy="74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70c0"/>
                </a:solidFill>
                <a:latin typeface="Calibri"/>
              </a:rPr>
              <a:t>Semi-Algebraic Models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84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156680" y="883440"/>
            <a:ext cx="1636560" cy="39708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985" name="Formula 4"/>
              <p:cNvSpPr txBox="1"/>
              <p:nvPr/>
            </p:nvSpPr>
            <p:spPr>
              <a:xfrm>
                <a:off x="4563000" y="2914560"/>
                <a:ext cx="2834280" cy="12020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𝑓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≤</m:t>
                    </m:r>
                    <m:sSup>
                      <m:e>
                        <m:r>
                          <m:t xml:space="preserve">𝑥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−</m:t>
                    </m:r>
                    <m:sSubSup>
                      <m:e>
                        <m:r>
                          <m:t xml:space="preserve">𝑟</m:t>
                        </m:r>
                      </m:e>
                      <m:sub>
                        <m:r>
                          <m:t xml:space="preserve">1</m:t>
                        </m:r>
                      </m:sub>
                      <m:sup>
                        <m:r>
                          <m:t xml:space="preserve">2</m:t>
                        </m:r>
                      </m:sup>
                    </m:sSubSup>
                  </m:oMath>
                </a14:m>
              </a:p>
            </p:txBody>
          </p:sp>
        </mc:Choice>
        <mc:Fallback/>
      </mc:AlternateContent>
      <p:pic>
        <p:nvPicPr>
          <p:cNvPr id="986" name="Picture 3" descr=""/>
          <p:cNvPicPr/>
          <p:nvPr/>
        </p:nvPicPr>
        <p:blipFill>
          <a:blip r:embed="rId2"/>
          <a:stretch/>
        </p:blipFill>
        <p:spPr>
          <a:xfrm>
            <a:off x="2117520" y="3981240"/>
            <a:ext cx="1476000" cy="1356840"/>
          </a:xfrm>
          <a:prstGeom prst="rect">
            <a:avLst/>
          </a:prstGeom>
          <a:ln>
            <a:noFill/>
          </a:ln>
        </p:spPr>
      </p:pic>
      <p:pic>
        <p:nvPicPr>
          <p:cNvPr id="987" name="Picture 4" descr=""/>
          <p:cNvPicPr/>
          <p:nvPr/>
        </p:nvPicPr>
        <p:blipFill>
          <a:blip r:embed="rId3"/>
          <a:stretch/>
        </p:blipFill>
        <p:spPr>
          <a:xfrm>
            <a:off x="5469120" y="4140000"/>
            <a:ext cx="1150920" cy="1072440"/>
          </a:xfrm>
          <a:prstGeom prst="rect">
            <a:avLst/>
          </a:prstGeom>
          <a:ln>
            <a:noFill/>
          </a:ln>
        </p:spPr>
      </p:pic>
      <mc:AlternateContent>
        <mc:Choice xmlns:a14="http://schemas.microsoft.com/office/drawing/2010/main" Requires="a14">
          <p:sp>
            <p:nvSpPr>
              <p:cNvPr id="988" name="Formula 5"/>
              <p:cNvSpPr txBox="1"/>
              <p:nvPr/>
            </p:nvSpPr>
            <p:spPr>
              <a:xfrm>
                <a:off x="2057400" y="3772080"/>
                <a:ext cx="165204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𝑓</m:t>
                    </m:r>
                    <m:d>
                      <m:dPr>
                        <m:begChr m:val="("/>
                        <m:endChr m:val=")"/>
                      </m:dPr>
                      <m:e>
                        <m:r>
                          <m:t xml:space="preserve">𝑥</m:t>
                        </m:r>
                        <m:r>
                          <m:t xml:space="preserve">,</m:t>
                        </m:r>
                        <m:r>
                          <m:t xml:space="preserve">𝑦</m:t>
                        </m:r>
                      </m:e>
                    </m:d>
                    <m:r>
                      <m:t xml:space="preserve">=</m:t>
                    </m:r>
                    <m:sSup>
                      <m:e>
                        <m:r>
                          <m:t xml:space="preserve">𝑥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+</m:t>
                    </m:r>
                    <m:sSup>
                      <m:e>
                        <m:r>
                          <m:t xml:space="preserve">𝑦</m:t>
                        </m:r>
                      </m:e>
                      <m:sup>
                        <m:r>
                          <m:t xml:space="preserve">2</m:t>
                        </m:r>
                      </m:sup>
                    </m:sSup>
                    <m:r>
                      <m:t xml:space="preserve">−</m:t>
                    </m:r>
                    <m:r>
                      <m:t xml:space="preserve">4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989" name="Formula 6"/>
              <p:cNvSpPr txBox="1"/>
              <p:nvPr/>
            </p:nvSpPr>
            <p:spPr>
              <a:xfrm>
                <a:off x="5220720" y="5214600"/>
                <a:ext cx="1743840" cy="27648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sSub>
                      <m:e>
                        <m:r>
                          <m:t xml:space="preserve">𝑂</m:t>
                        </m:r>
                        <m:r>
                          <m:t xml:space="preserve">=</m:t>
                        </m:r>
                        <m:r>
                          <m:t xml:space="preserve">𝐻</m:t>
                        </m:r>
                      </m:e>
                      <m:sub>
                        <m:r>
                          <m:t xml:space="preserve">1</m:t>
                        </m:r>
                      </m:sub>
                    </m:sSub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2</m:t>
                        </m:r>
                      </m:sub>
                    </m:sSub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3</m:t>
                        </m:r>
                      </m:sub>
                    </m:sSub>
                    <m:r>
                      <m:t xml:space="preserve">∩</m:t>
                    </m:r>
                    <m:sSub>
                      <m:e>
                        <m:r>
                          <m:t xml:space="preserve">𝐻</m:t>
                        </m:r>
                      </m:e>
                      <m:sub>
                        <m:r>
                          <m:t xml:space="preserve">4</m:t>
                        </m:r>
                      </m:sub>
                    </m:sSub>
                  </m:oMath>
                </a14:m>
              </a:p>
            </p:txBody>
          </p:sp>
        </mc:Choice>
        <mc:Fallback/>
      </mc:AlternateContent>
      <p:sp>
        <p:nvSpPr>
          <p:cNvPr id="990" name="CustomShape 7"/>
          <p:cNvSpPr/>
          <p:nvPr/>
        </p:nvSpPr>
        <p:spPr>
          <a:xfrm>
            <a:off x="2843280" y="5498280"/>
            <a:ext cx="350028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991" name="CustomShape 8"/>
          <p:cNvSpPr/>
          <p:nvPr/>
        </p:nvSpPr>
        <p:spPr>
          <a:xfrm>
            <a:off x="6696360" y="5715000"/>
            <a:ext cx="1478160" cy="25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050" spc="-1" strike="noStrike">
                <a:solidFill>
                  <a:srgbClr val="000000"/>
                </a:solidFill>
                <a:latin typeface="Calibri"/>
              </a:rPr>
              <a:t>slide by S. K. Gupta</a:t>
            </a:r>
            <a:endParaRPr b="0" lang="en-US" sz="1050" spc="-1" strike="noStrike">
              <a:latin typeface="Arial"/>
            </a:endParaRPr>
          </a:p>
        </p:txBody>
      </p:sp>
      <p:sp>
        <p:nvSpPr>
          <p:cNvPr id="992" name="TextShape 9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11A522B-DA21-4279-8D9A-D13744B9A001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TextShape 1"/>
          <p:cNvSpPr txBox="1"/>
          <p:nvPr/>
        </p:nvSpPr>
        <p:spPr>
          <a:xfrm>
            <a:off x="471240" y="329400"/>
            <a:ext cx="7886520" cy="993960"/>
          </a:xfrm>
          <a:prstGeom prst="rect">
            <a:avLst/>
          </a:prstGeom>
          <a:noFill/>
          <a:ln>
            <a:noFill/>
          </a:ln>
        </p:spPr>
        <p:txBody>
          <a:bodyPr lIns="68400" rIns="68400" tIns="34200" bIns="34200"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Example: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94" name="Google Shape;187;p27" descr=""/>
          <p:cNvPicPr/>
          <p:nvPr/>
        </p:nvPicPr>
        <p:blipFill>
          <a:blip r:embed="rId1"/>
          <a:stretch/>
        </p:blipFill>
        <p:spPr>
          <a:xfrm>
            <a:off x="1710000" y="2125440"/>
            <a:ext cx="5724000" cy="3057840"/>
          </a:xfrm>
          <a:prstGeom prst="rect">
            <a:avLst/>
          </a:prstGeom>
          <a:ln>
            <a:noFill/>
          </a:ln>
        </p:spPr>
      </p:pic>
      <p:sp>
        <p:nvSpPr>
          <p:cNvPr id="995" name="CustomShape 2"/>
          <p:cNvSpPr/>
          <p:nvPr/>
        </p:nvSpPr>
        <p:spPr>
          <a:xfrm>
            <a:off x="-707040" y="5274360"/>
            <a:ext cx="11486160" cy="5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How to define obstacle:                for square:  point (x,y) is in the obstacle space if     x&gt;=90 and x&lt;= 110 and y&gt;=40 and y&lt;=60  </a:t>
            </a:r>
            <a:endParaRPr b="0" lang="en-US" sz="13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    </a:t>
            </a: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	</a:t>
            </a: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	</a:t>
            </a: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                </a:t>
            </a: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for circle:     point (x,y) is in the obstacle space if     (x-160)^2+(y-50)^2 &lt; 15^2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96" name="CustomShape 3"/>
          <p:cNvSpPr/>
          <p:nvPr/>
        </p:nvSpPr>
        <p:spPr>
          <a:xfrm>
            <a:off x="5111640" y="4082040"/>
            <a:ext cx="685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50</a:t>
            </a:r>
            <a:endParaRPr b="0" lang="en-US" sz="1350" spc="-1" strike="noStrike">
              <a:latin typeface="Arial"/>
            </a:endParaRPr>
          </a:p>
        </p:txBody>
      </p:sp>
      <p:sp>
        <p:nvSpPr>
          <p:cNvPr id="997" name="Line 4"/>
          <p:cNvSpPr/>
          <p:nvPr/>
        </p:nvSpPr>
        <p:spPr>
          <a:xfrm flipH="1">
            <a:off x="1865520" y="3086640"/>
            <a:ext cx="3989520" cy="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5"/>
          <p:cNvSpPr/>
          <p:nvPr/>
        </p:nvSpPr>
        <p:spPr>
          <a:xfrm>
            <a:off x="4071600" y="2810880"/>
            <a:ext cx="685440" cy="29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350" spc="-1" strike="noStrike">
                <a:solidFill>
                  <a:srgbClr val="ff0000"/>
                </a:solidFill>
                <a:latin typeface="Calibri"/>
              </a:rPr>
              <a:t>160</a:t>
            </a:r>
            <a:endParaRPr b="0" lang="en-US" sz="13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Step 1: Formulate the planning problem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State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Initial State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Goal State 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Action </a:t>
            </a:r>
            <a:r>
              <a:rPr b="0" lang="en-US" sz="3200" spc="-1" strike="noStrike">
                <a:solidFill>
                  <a:srgbClr val="4f81bd"/>
                </a:solidFill>
                <a:latin typeface="Calibri"/>
              </a:rPr>
              <a:t>(define actions set)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Criteria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Cost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TextShape 3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2BCB9CBE-3E41-448A-BFAE-F59BB636087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3" name="Picture 4" descr=""/>
          <p:cNvPicPr/>
          <p:nvPr/>
        </p:nvPicPr>
        <p:blipFill>
          <a:blip r:embed="rId1"/>
          <a:srcRect l="45293" t="8725" r="35643" b="48923"/>
          <a:stretch/>
        </p:blipFill>
        <p:spPr>
          <a:xfrm>
            <a:off x="5658480" y="1899720"/>
            <a:ext cx="2989440" cy="3510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TextShape 1"/>
          <p:cNvSpPr txBox="1"/>
          <p:nvPr/>
        </p:nvSpPr>
        <p:spPr>
          <a:xfrm>
            <a:off x="849240" y="1959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End of Sub-S2.2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Shape 1"/>
          <p:cNvSpPr txBox="1"/>
          <p:nvPr/>
        </p:nvSpPr>
        <p:spPr>
          <a:xfrm>
            <a:off x="1346040" y="2048760"/>
            <a:ext cx="6171840" cy="3394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1" name="TextShape 2"/>
          <p:cNvSpPr txBox="1"/>
          <p:nvPr/>
        </p:nvSpPr>
        <p:spPr>
          <a:xfrm>
            <a:off x="4535280" y="5930280"/>
            <a:ext cx="1599840" cy="27360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546D9D47-8FCD-41C1-A699-6BA9035B082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002" name="Picture 4" descr=""/>
          <p:cNvPicPr/>
          <p:nvPr/>
        </p:nvPicPr>
        <p:blipFill>
          <a:blip r:embed="rId1"/>
          <a:stretch/>
        </p:blipFill>
        <p:spPr>
          <a:xfrm>
            <a:off x="1278720" y="711000"/>
            <a:ext cx="6190200" cy="5847840"/>
          </a:xfrm>
          <a:prstGeom prst="rect">
            <a:avLst/>
          </a:prstGeom>
          <a:ln>
            <a:noFill/>
          </a:ln>
        </p:spPr>
      </p:pic>
      <p:sp>
        <p:nvSpPr>
          <p:cNvPr id="1003" name="CustomShape 3"/>
          <p:cNvSpPr/>
          <p:nvPr/>
        </p:nvSpPr>
        <p:spPr>
          <a:xfrm rot="16200000">
            <a:off x="3745440" y="5829480"/>
            <a:ext cx="15804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Intermediate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04" name="CustomShape 4"/>
          <p:cNvSpPr/>
          <p:nvPr/>
        </p:nvSpPr>
        <p:spPr>
          <a:xfrm rot="16200000">
            <a:off x="3028320" y="5837040"/>
            <a:ext cx="7437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Basic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05" name="CustomShape 5"/>
          <p:cNvSpPr/>
          <p:nvPr/>
        </p:nvSpPr>
        <p:spPr>
          <a:xfrm rot="16200000">
            <a:off x="1842120" y="5809680"/>
            <a:ext cx="151200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Introduction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06" name="CustomShape 6"/>
          <p:cNvSpPr/>
          <p:nvPr/>
        </p:nvSpPr>
        <p:spPr>
          <a:xfrm rot="16200000">
            <a:off x="5956920" y="5758200"/>
            <a:ext cx="109296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Advance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07" name="CustomShape 7"/>
          <p:cNvSpPr/>
          <p:nvPr/>
        </p:nvSpPr>
        <p:spPr>
          <a:xfrm rot="16200000">
            <a:off x="4977360" y="5797440"/>
            <a:ext cx="126828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0000"/>
                </a:solidFill>
                <a:latin typeface="Calibri"/>
              </a:rPr>
              <a:t>Upper Int.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008" name="CustomShape 8"/>
          <p:cNvSpPr/>
          <p:nvPr/>
        </p:nvSpPr>
        <p:spPr>
          <a:xfrm rot="19950600">
            <a:off x="2622240" y="3867120"/>
            <a:ext cx="1236960" cy="352800"/>
          </a:xfrm>
          <a:prstGeom prst="ellipse">
            <a:avLst/>
          </a:prstGeom>
          <a:noFill/>
          <a:ln w="4752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Shape 1"/>
          <p:cNvSpPr txBox="1"/>
          <p:nvPr/>
        </p:nvSpPr>
        <p:spPr>
          <a:xfrm>
            <a:off x="849240" y="1959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37000"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Path planning Implementation and Software </a:t>
            </a:r>
            <a:br/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Basics</a:t>
            </a: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(Sub-S2.3)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011" name="CustomShape 1"/>
          <p:cNvSpPr/>
          <p:nvPr/>
        </p:nvSpPr>
        <p:spPr>
          <a:xfrm>
            <a:off x="0" y="835560"/>
            <a:ext cx="8957520" cy="56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2" name="CustomShape 2"/>
          <p:cNvSpPr/>
          <p:nvPr/>
        </p:nvSpPr>
        <p:spPr>
          <a:xfrm>
            <a:off x="-345240" y="26424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Graph Search: Preliminaries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13" name="CustomShape 3"/>
          <p:cNvSpPr/>
          <p:nvPr/>
        </p:nvSpPr>
        <p:spPr>
          <a:xfrm>
            <a:off x="152280" y="987840"/>
            <a:ext cx="8957520" cy="56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UNVISITED</a:t>
            </a:r>
            <a:endParaRPr b="0" lang="en-US" sz="28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Node that has not been “touched” yet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OPEN (Live)</a:t>
            </a:r>
            <a:endParaRPr b="0" lang="en-US" sz="28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Node is on the fringe of the search tree</a:t>
            </a:r>
            <a:endParaRPr b="0" lang="en-US" sz="24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It is currently in the priority queue (open list)</a:t>
            </a:r>
            <a:endParaRPr b="0" lang="en-US" sz="24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VISITED (Closed)</a:t>
            </a:r>
            <a:endParaRPr b="0" lang="en-US" sz="28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Node is internal to the search tree</a:t>
            </a:r>
            <a:endParaRPr b="0" lang="en-US" sz="24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Node has been removed from the priority queue (explored nodes)</a:t>
            </a:r>
            <a:endParaRPr b="0" lang="en-US" sz="2400" spc="-1" strike="noStrike">
              <a:latin typeface="Arial"/>
            </a:endParaRPr>
          </a:p>
          <a:p>
            <a:pPr marL="514440"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TextShape 1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A8B1698-2D63-42A3-B5E3-A4A7C65E45B0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015" name="Picture 2" descr="8-puzzle "/>
          <p:cNvPicPr/>
          <p:nvPr/>
        </p:nvPicPr>
        <p:blipFill>
          <a:blip r:embed="rId1"/>
          <a:srcRect l="0" t="8893" r="0" b="0"/>
          <a:stretch/>
        </p:blipFill>
        <p:spPr>
          <a:xfrm>
            <a:off x="3353760" y="1641240"/>
            <a:ext cx="5895360" cy="4028040"/>
          </a:xfrm>
          <a:prstGeom prst="rect">
            <a:avLst/>
          </a:prstGeom>
          <a:ln>
            <a:noFill/>
          </a:ln>
        </p:spPr>
      </p:pic>
      <p:pic>
        <p:nvPicPr>
          <p:cNvPr id="1016" name="Picture 2" descr="8 puzzle7"/>
          <p:cNvPicPr/>
          <p:nvPr/>
        </p:nvPicPr>
        <p:blipFill>
          <a:blip r:embed="rId2"/>
          <a:srcRect l="0" t="9311" r="37161" b="0"/>
          <a:stretch/>
        </p:blipFill>
        <p:spPr>
          <a:xfrm>
            <a:off x="349560" y="1974600"/>
            <a:ext cx="3336480" cy="3611160"/>
          </a:xfrm>
          <a:prstGeom prst="rect">
            <a:avLst/>
          </a:prstGeom>
          <a:ln>
            <a:noFill/>
          </a:ln>
        </p:spPr>
      </p:pic>
      <p:sp>
        <p:nvSpPr>
          <p:cNvPr id="1017" name="CustomShape 2"/>
          <p:cNvSpPr/>
          <p:nvPr/>
        </p:nvSpPr>
        <p:spPr>
          <a:xfrm>
            <a:off x="6134040" y="1156680"/>
            <a:ext cx="1228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Queue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8" name="CustomShape 3"/>
          <p:cNvSpPr/>
          <p:nvPr/>
        </p:nvSpPr>
        <p:spPr>
          <a:xfrm>
            <a:off x="2331360" y="1188360"/>
            <a:ext cx="10854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Stack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19" name="Picture 10" descr=""/>
          <p:cNvPicPr/>
          <p:nvPr/>
        </p:nvPicPr>
        <p:blipFill>
          <a:blip r:embed="rId3"/>
          <a:srcRect l="0" t="38102" r="0" b="0"/>
          <a:stretch/>
        </p:blipFill>
        <p:spPr>
          <a:xfrm>
            <a:off x="5059080" y="5122080"/>
            <a:ext cx="2987640" cy="1233720"/>
          </a:xfrm>
          <a:prstGeom prst="rect">
            <a:avLst/>
          </a:prstGeom>
          <a:ln>
            <a:noFill/>
          </a:ln>
        </p:spPr>
      </p:pic>
      <p:pic>
        <p:nvPicPr>
          <p:cNvPr id="1020" name="Picture 11" descr=""/>
          <p:cNvPicPr/>
          <p:nvPr/>
        </p:nvPicPr>
        <p:blipFill>
          <a:blip r:embed="rId4"/>
          <a:stretch/>
        </p:blipFill>
        <p:spPr>
          <a:xfrm>
            <a:off x="1505880" y="4892040"/>
            <a:ext cx="1427400" cy="1551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960840" y="4112640"/>
            <a:ext cx="331632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2" name="CustomShape 2"/>
          <p:cNvSpPr/>
          <p:nvPr/>
        </p:nvSpPr>
        <p:spPr>
          <a:xfrm>
            <a:off x="457200" y="990720"/>
            <a:ext cx="8515800" cy="58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Low-level</a:t>
            </a:r>
            <a:endParaRPr b="0" lang="en-US" sz="32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int, float, double, char, etc.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Mid-level</a:t>
            </a:r>
            <a:endParaRPr b="0" lang="en-US" sz="32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Array, vector, matrix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High level</a:t>
            </a:r>
            <a:endParaRPr b="0" lang="en-US" sz="32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Queue, Stack, Heap</a:t>
            </a:r>
            <a:endParaRPr b="0" lang="en-US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Tree, Graph 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023" name="CustomShape 3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Data Structures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24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0" descr=""/>
          <p:cNvPicPr/>
          <p:nvPr/>
        </p:nvPicPr>
        <p:blipFill>
          <a:blip r:embed="rId1"/>
          <a:stretch/>
        </p:blipFill>
        <p:spPr>
          <a:xfrm>
            <a:off x="3128760" y="-240840"/>
            <a:ext cx="2987640" cy="1993320"/>
          </a:xfrm>
          <a:prstGeom prst="rect">
            <a:avLst/>
          </a:prstGeom>
          <a:ln>
            <a:noFill/>
          </a:ln>
        </p:spPr>
      </p:pic>
      <p:sp>
        <p:nvSpPr>
          <p:cNvPr id="1026" name="CustomShape 1"/>
          <p:cNvSpPr/>
          <p:nvPr/>
        </p:nvSpPr>
        <p:spPr>
          <a:xfrm>
            <a:off x="457200" y="4915080"/>
            <a:ext cx="228564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7" name="CustomShape 2"/>
          <p:cNvSpPr/>
          <p:nvPr/>
        </p:nvSpPr>
        <p:spPr>
          <a:xfrm>
            <a:off x="457200" y="3924360"/>
            <a:ext cx="228564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8" name="CustomShape 3"/>
          <p:cNvSpPr/>
          <p:nvPr/>
        </p:nvSpPr>
        <p:spPr>
          <a:xfrm>
            <a:off x="457200" y="3037320"/>
            <a:ext cx="228564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29" name="CustomShape 4"/>
          <p:cNvSpPr/>
          <p:nvPr/>
        </p:nvSpPr>
        <p:spPr>
          <a:xfrm>
            <a:off x="457200" y="990720"/>
            <a:ext cx="8515800" cy="58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Technically a “First-In-First-Out Queue” or FIFO-Queue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Queue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Q.INSERT(v)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adds node v to the “back”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Q.TOP()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returns the node at the “front”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Q.POP()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returns the node at the “front” 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removes it from Q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030" name="CustomShape 5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Queue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31" name="Picture 2" descr="C:\Users\skgupta\Desktop\MRC_logo.jpg"/>
          <p:cNvPicPr/>
          <p:nvPr/>
        </p:nvPicPr>
        <p:blipFill>
          <a:blip r:embed="rId2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032" name="CustomShape 6"/>
          <p:cNvSpPr/>
          <p:nvPr/>
        </p:nvSpPr>
        <p:spPr>
          <a:xfrm>
            <a:off x="7463880" y="6478560"/>
            <a:ext cx="216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Michael Otte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6710760" y="2355840"/>
            <a:ext cx="1843920" cy="1487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4" name="CustomShape 2"/>
          <p:cNvSpPr/>
          <p:nvPr/>
        </p:nvSpPr>
        <p:spPr>
          <a:xfrm>
            <a:off x="3128760" y="2436480"/>
            <a:ext cx="1843920" cy="4421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CustomShape 3"/>
          <p:cNvSpPr/>
          <p:nvPr/>
        </p:nvSpPr>
        <p:spPr>
          <a:xfrm>
            <a:off x="457200" y="835560"/>
            <a:ext cx="8515800" cy="60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Technically a “First-In-First-Out Queue” or FIFO-Queue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happens: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Q.INSERT(A)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Q.INSERT(A)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Q.INSERT(B)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Q.POP()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Q.TOP()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Q.POP()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Q.INSERT(C)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Q.POP()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Q.INSERT(D)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Q.POP()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Q.TOP()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Q.POP()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Q.INSERT(E)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1036" name="Picture 1" descr=""/>
          <p:cNvPicPr/>
          <p:nvPr/>
        </p:nvPicPr>
        <p:blipFill>
          <a:blip r:embed="rId1"/>
          <a:stretch/>
        </p:blipFill>
        <p:spPr>
          <a:xfrm>
            <a:off x="3128760" y="-240840"/>
            <a:ext cx="2987640" cy="1993320"/>
          </a:xfrm>
          <a:prstGeom prst="rect">
            <a:avLst/>
          </a:prstGeom>
          <a:ln>
            <a:noFill/>
          </a:ln>
        </p:spPr>
      </p:pic>
      <p:sp>
        <p:nvSpPr>
          <p:cNvPr id="1037" name="CustomShape 4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Queue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38" name="Picture 2" descr="C:\Users\skgupta\Desktop\MRC_logo.jpg"/>
          <p:cNvPicPr/>
          <p:nvPr/>
        </p:nvPicPr>
        <p:blipFill>
          <a:blip r:embed="rId2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457200" y="4915080"/>
            <a:ext cx="228564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0" name="CustomShape 2"/>
          <p:cNvSpPr/>
          <p:nvPr/>
        </p:nvSpPr>
        <p:spPr>
          <a:xfrm>
            <a:off x="457200" y="3924360"/>
            <a:ext cx="228564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1" name="CustomShape 3"/>
          <p:cNvSpPr/>
          <p:nvPr/>
        </p:nvSpPr>
        <p:spPr>
          <a:xfrm>
            <a:off x="457200" y="3037320"/>
            <a:ext cx="2285640" cy="5673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2" name="CustomShape 4"/>
          <p:cNvSpPr/>
          <p:nvPr/>
        </p:nvSpPr>
        <p:spPr>
          <a:xfrm>
            <a:off x="457200" y="990720"/>
            <a:ext cx="8515800" cy="58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Technically a “Last-In-First-Out Queue” or LIFO-Queue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STK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Stack (LIFO-Queue)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STK.INSERT(v)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adds node v to the “top”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STK.TOP()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returns the node at “top”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STK.POP()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returns the node at “top”       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and removes it from Q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043" name="CustomShape 5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Stack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44" name="Picture 10" descr=""/>
          <p:cNvPicPr/>
          <p:nvPr/>
        </p:nvPicPr>
        <p:blipFill>
          <a:blip r:embed="rId1"/>
          <a:stretch/>
        </p:blipFill>
        <p:spPr>
          <a:xfrm>
            <a:off x="7073640" y="264240"/>
            <a:ext cx="1612800" cy="1753200"/>
          </a:xfrm>
          <a:prstGeom prst="rect">
            <a:avLst/>
          </a:prstGeom>
          <a:ln>
            <a:noFill/>
          </a:ln>
        </p:spPr>
      </p:pic>
      <p:sp>
        <p:nvSpPr>
          <p:cNvPr id="1045" name="CustomShape 6"/>
          <p:cNvSpPr/>
          <p:nvPr/>
        </p:nvSpPr>
        <p:spPr>
          <a:xfrm>
            <a:off x="6531480" y="6550200"/>
            <a:ext cx="2868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Image from  “Art for daily life”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46" name="Picture 2" descr="C:\Users\skgupta\Desktop\MRC_logo.jpg"/>
          <p:cNvPicPr/>
          <p:nvPr/>
        </p:nvPicPr>
        <p:blipFill>
          <a:blip r:embed="rId2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CustomShape 1"/>
          <p:cNvSpPr/>
          <p:nvPr/>
        </p:nvSpPr>
        <p:spPr>
          <a:xfrm>
            <a:off x="4209480" y="2616840"/>
            <a:ext cx="1843920" cy="37850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8" name="CustomShape 2"/>
          <p:cNvSpPr/>
          <p:nvPr/>
        </p:nvSpPr>
        <p:spPr>
          <a:xfrm>
            <a:off x="457200" y="835560"/>
            <a:ext cx="7894440" cy="546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Technically a “Last-In-First-Out Queue” or FIFO-Queue</a:t>
            </a:r>
            <a:endParaRPr b="0" lang="en-US" sz="2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What happens: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8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1049" name="CustomShape 3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Stack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050" name="Picture 8" descr=""/>
          <p:cNvPicPr/>
          <p:nvPr/>
        </p:nvPicPr>
        <p:blipFill>
          <a:blip r:embed="rId1"/>
          <a:stretch/>
        </p:blipFill>
        <p:spPr>
          <a:xfrm>
            <a:off x="6554880" y="2680200"/>
            <a:ext cx="2145960" cy="2332440"/>
          </a:xfrm>
          <a:prstGeom prst="rect">
            <a:avLst/>
          </a:prstGeom>
          <a:ln>
            <a:noFill/>
          </a:ln>
        </p:spPr>
      </p:pic>
      <p:sp>
        <p:nvSpPr>
          <p:cNvPr id="1051" name="CustomShape 4"/>
          <p:cNvSpPr/>
          <p:nvPr/>
        </p:nvSpPr>
        <p:spPr>
          <a:xfrm>
            <a:off x="6531480" y="6550200"/>
            <a:ext cx="28681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Image from  “Art for daily life”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052" name="Picture 2" descr="C:\Users\skgupta\Desktop\MRC_logo.jpg"/>
          <p:cNvPicPr/>
          <p:nvPr/>
        </p:nvPicPr>
        <p:blipFill>
          <a:blip r:embed="rId2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053" name="CustomShape 5"/>
          <p:cNvSpPr/>
          <p:nvPr/>
        </p:nvSpPr>
        <p:spPr>
          <a:xfrm>
            <a:off x="0" y="6507000"/>
            <a:ext cx="216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Michael Otte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54" name="CustomShape 6"/>
          <p:cNvSpPr/>
          <p:nvPr/>
        </p:nvSpPr>
        <p:spPr>
          <a:xfrm>
            <a:off x="4261320" y="2680200"/>
            <a:ext cx="2293200" cy="39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STK.INSERT(A)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STK.TOP()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STK.INSERT(C)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STK.POP()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STK.INSERT(D)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STK.POP()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STK.TOP()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STK.POP()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STK.INSERT(E)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STK.INSERT(A)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STK.INSERT(B)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STK.POP</a:t>
            </a:r>
            <a:r>
              <a:rPr b="0" lang="en-US" sz="1800" spc="-1" strike="noStrike" u="sng">
                <a:solidFill>
                  <a:srgbClr val="000000"/>
                </a:solidFill>
                <a:uFillTx/>
                <a:latin typeface="Calibri"/>
              </a:rPr>
              <a:t>(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STK.POP()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457200" y="78732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 algn="ctr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Workspaces vs. Configuration space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FC7219D-49DF-4840-A45C-4D305D59EC95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6" name="Picture 2" descr=""/>
          <p:cNvPicPr/>
          <p:nvPr/>
        </p:nvPicPr>
        <p:blipFill>
          <a:blip r:embed="rId1"/>
          <a:stretch/>
        </p:blipFill>
        <p:spPr>
          <a:xfrm>
            <a:off x="1222200" y="1922400"/>
            <a:ext cx="7029000" cy="3342960"/>
          </a:xfrm>
          <a:prstGeom prst="rect">
            <a:avLst/>
          </a:prstGeom>
          <a:ln>
            <a:noFill/>
          </a:ln>
        </p:spPr>
      </p:pic>
      <p:sp>
        <p:nvSpPr>
          <p:cNvPr id="117" name="CustomShape 3"/>
          <p:cNvSpPr/>
          <p:nvPr/>
        </p:nvSpPr>
        <p:spPr>
          <a:xfrm>
            <a:off x="740880" y="5338440"/>
            <a:ext cx="76622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Planning happens in the configuration space</a:t>
            </a:r>
            <a:endParaRPr b="0" lang="en-US" sz="2400" spc="-1" strike="noStrike">
              <a:latin typeface="Arial"/>
            </a:endParaRPr>
          </a:p>
          <a:p>
            <a:pPr lvl="1" marL="8002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We use graph to represent the configuration space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50760"/>
            <a:ext cx="2182320" cy="529200"/>
          </a:xfrm>
          <a:prstGeom prst="rect">
            <a:avLst/>
          </a:prstGeom>
          <a:ln>
            <a:noFill/>
          </a:ln>
        </p:spPr>
      </p:pic>
      <p:pic>
        <p:nvPicPr>
          <p:cNvPr id="1056" name="Picture 9" descr=""/>
          <p:cNvPicPr/>
          <p:nvPr/>
        </p:nvPicPr>
        <p:blipFill>
          <a:blip r:embed="rId2"/>
          <a:stretch/>
        </p:blipFill>
        <p:spPr>
          <a:xfrm>
            <a:off x="3074760" y="1531080"/>
            <a:ext cx="2987640" cy="1993320"/>
          </a:xfrm>
          <a:prstGeom prst="rect">
            <a:avLst/>
          </a:prstGeom>
          <a:ln>
            <a:noFill/>
          </a:ln>
        </p:spPr>
      </p:pic>
      <p:sp>
        <p:nvSpPr>
          <p:cNvPr id="1057" name="Line 1"/>
          <p:cNvSpPr/>
          <p:nvPr/>
        </p:nvSpPr>
        <p:spPr>
          <a:xfrm>
            <a:off x="1959120" y="2656080"/>
            <a:ext cx="1365840" cy="86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8" name="Line 2"/>
          <p:cNvSpPr/>
          <p:nvPr/>
        </p:nvSpPr>
        <p:spPr>
          <a:xfrm>
            <a:off x="2410920" y="2122920"/>
            <a:ext cx="1147680" cy="513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9" name="Line 3"/>
          <p:cNvSpPr/>
          <p:nvPr/>
        </p:nvSpPr>
        <p:spPr>
          <a:xfrm flipH="1" flipV="1">
            <a:off x="2970720" y="1816200"/>
            <a:ext cx="804960" cy="8514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0" name="Line 4"/>
          <p:cNvSpPr/>
          <p:nvPr/>
        </p:nvSpPr>
        <p:spPr>
          <a:xfrm flipH="1" flipV="1">
            <a:off x="3566520" y="1490400"/>
            <a:ext cx="432360" cy="12254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1" name="Line 5"/>
          <p:cNvSpPr/>
          <p:nvPr/>
        </p:nvSpPr>
        <p:spPr>
          <a:xfrm flipH="1" flipV="1">
            <a:off x="3998880" y="1319760"/>
            <a:ext cx="277920" cy="1344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2" name="Line 6"/>
          <p:cNvSpPr/>
          <p:nvPr/>
        </p:nvSpPr>
        <p:spPr>
          <a:xfrm flipV="1">
            <a:off x="4420440" y="1175040"/>
            <a:ext cx="170640" cy="14896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3" name="Line 7"/>
          <p:cNvSpPr/>
          <p:nvPr/>
        </p:nvSpPr>
        <p:spPr>
          <a:xfrm flipV="1">
            <a:off x="4621320" y="1229040"/>
            <a:ext cx="654840" cy="14166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4" name="Line 8"/>
          <p:cNvSpPr/>
          <p:nvPr/>
        </p:nvSpPr>
        <p:spPr>
          <a:xfrm flipV="1">
            <a:off x="4817160" y="1319760"/>
            <a:ext cx="1082520" cy="1396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5" name="Line 9"/>
          <p:cNvSpPr/>
          <p:nvPr/>
        </p:nvSpPr>
        <p:spPr>
          <a:xfrm flipV="1">
            <a:off x="5112720" y="1531080"/>
            <a:ext cx="1213920" cy="10303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6" name="Line 10"/>
          <p:cNvSpPr/>
          <p:nvPr/>
        </p:nvSpPr>
        <p:spPr>
          <a:xfrm flipV="1">
            <a:off x="5325120" y="1689120"/>
            <a:ext cx="1433520" cy="9756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7" name="Line 11"/>
          <p:cNvSpPr/>
          <p:nvPr/>
        </p:nvSpPr>
        <p:spPr>
          <a:xfrm flipV="1">
            <a:off x="5550840" y="2350800"/>
            <a:ext cx="1800000" cy="2512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8" name="Line 12"/>
          <p:cNvSpPr/>
          <p:nvPr/>
        </p:nvSpPr>
        <p:spPr>
          <a:xfrm>
            <a:off x="5810760" y="2666880"/>
            <a:ext cx="1949400" cy="1854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9" name="CustomShape 13"/>
          <p:cNvSpPr/>
          <p:nvPr/>
        </p:nvSpPr>
        <p:spPr>
          <a:xfrm>
            <a:off x="263520" y="911520"/>
            <a:ext cx="8811720" cy="60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Nodes are sorted by key values,  v.KEY</a:t>
            </a:r>
            <a:endParaRPr b="0" lang="en-US" sz="2800" spc="-1" strike="noStrike"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Min-Priority Queue vs. Max-Priority Queue</a:t>
            </a:r>
            <a:endParaRPr b="0" lang="en-US" sz="24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4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H.INSERT(v)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adds node v where it goes </a:t>
            </a:r>
            <a:endParaRPr b="0" lang="en-US" sz="27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4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H.TOP()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returns node with min/max key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endParaRPr b="0" lang="en-US" sz="27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4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H.POP()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returns &amp; removes the node at “top” </a:t>
            </a:r>
            <a:endParaRPr b="0" lang="en-US" sz="27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4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H.REMOVE(v)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returns &amp; removes node v</a:t>
            </a:r>
            <a:endParaRPr b="0" lang="en-US" sz="27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4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H.UPDATE(v)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700" spc="-1" strike="noStrike">
                <a:solidFill>
                  <a:srgbClr val="000000"/>
                </a:solidFill>
                <a:latin typeface="Calibri"/>
              </a:rPr>
              <a:t>updates position of v (after key change)</a:t>
            </a:r>
            <a:endParaRPr b="0" lang="en-US" sz="27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7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7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700" spc="-1" strike="noStrike">
              <a:latin typeface="Arial"/>
            </a:endParaRPr>
          </a:p>
        </p:txBody>
      </p:sp>
      <p:sp>
        <p:nvSpPr>
          <p:cNvPr id="1070" name="CustomShape 14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Priority Queue (Priority Heap)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071" name="CustomShape 15"/>
          <p:cNvSpPr/>
          <p:nvPr/>
        </p:nvSpPr>
        <p:spPr>
          <a:xfrm>
            <a:off x="6243840" y="11624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2" name="CustomShape 16"/>
          <p:cNvSpPr/>
          <p:nvPr/>
        </p:nvSpPr>
        <p:spPr>
          <a:xfrm>
            <a:off x="3704400" y="89820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3" name="CustomShape 17"/>
          <p:cNvSpPr/>
          <p:nvPr/>
        </p:nvSpPr>
        <p:spPr>
          <a:xfrm>
            <a:off x="3050280" y="110016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4" name="CustomShape 18"/>
          <p:cNvSpPr/>
          <p:nvPr/>
        </p:nvSpPr>
        <p:spPr>
          <a:xfrm>
            <a:off x="2411640" y="14108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5" name="CustomShape 19"/>
          <p:cNvSpPr/>
          <p:nvPr/>
        </p:nvSpPr>
        <p:spPr>
          <a:xfrm>
            <a:off x="1881360" y="192312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6" name="CustomShape 20"/>
          <p:cNvSpPr/>
          <p:nvPr/>
        </p:nvSpPr>
        <p:spPr>
          <a:xfrm>
            <a:off x="4343040" y="80748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21"/>
          <p:cNvSpPr/>
          <p:nvPr/>
        </p:nvSpPr>
        <p:spPr>
          <a:xfrm>
            <a:off x="5605200" y="89820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8" name="CustomShape 22"/>
          <p:cNvSpPr/>
          <p:nvPr/>
        </p:nvSpPr>
        <p:spPr>
          <a:xfrm>
            <a:off x="7350840" y="21398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9" name="CustomShape 23"/>
          <p:cNvSpPr/>
          <p:nvPr/>
        </p:nvSpPr>
        <p:spPr>
          <a:xfrm>
            <a:off x="7695360" y="26366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0" name="CustomShape 24"/>
          <p:cNvSpPr/>
          <p:nvPr/>
        </p:nvSpPr>
        <p:spPr>
          <a:xfrm>
            <a:off x="4982040" y="80748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25"/>
          <p:cNvSpPr/>
          <p:nvPr/>
        </p:nvSpPr>
        <p:spPr>
          <a:xfrm>
            <a:off x="6758640" y="165888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2" name="CustomShape 26"/>
          <p:cNvSpPr/>
          <p:nvPr/>
        </p:nvSpPr>
        <p:spPr>
          <a:xfrm>
            <a:off x="1397520" y="24350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3" name="CustomShape 27"/>
          <p:cNvSpPr/>
          <p:nvPr/>
        </p:nvSpPr>
        <p:spPr>
          <a:xfrm>
            <a:off x="7760520" y="266796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987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4" name="CustomShape 28"/>
          <p:cNvSpPr/>
          <p:nvPr/>
        </p:nvSpPr>
        <p:spPr>
          <a:xfrm>
            <a:off x="7399800" y="21344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5" name="CustomShape 29"/>
          <p:cNvSpPr/>
          <p:nvPr/>
        </p:nvSpPr>
        <p:spPr>
          <a:xfrm>
            <a:off x="6758640" y="165888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129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6" name="CustomShape 30"/>
          <p:cNvSpPr/>
          <p:nvPr/>
        </p:nvSpPr>
        <p:spPr>
          <a:xfrm>
            <a:off x="6268680" y="117540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7" name="CustomShape 31"/>
          <p:cNvSpPr/>
          <p:nvPr/>
        </p:nvSpPr>
        <p:spPr>
          <a:xfrm>
            <a:off x="5620680" y="89820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8" name="CustomShape 32"/>
          <p:cNvSpPr/>
          <p:nvPr/>
        </p:nvSpPr>
        <p:spPr>
          <a:xfrm>
            <a:off x="5005080" y="8060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62.1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89" name="CustomShape 33"/>
          <p:cNvSpPr/>
          <p:nvPr/>
        </p:nvSpPr>
        <p:spPr>
          <a:xfrm>
            <a:off x="4438800" y="82188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0" name="CustomShape 34"/>
          <p:cNvSpPr/>
          <p:nvPr/>
        </p:nvSpPr>
        <p:spPr>
          <a:xfrm>
            <a:off x="3776040" y="91152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59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1" name="CustomShape 35"/>
          <p:cNvSpPr/>
          <p:nvPr/>
        </p:nvSpPr>
        <p:spPr>
          <a:xfrm>
            <a:off x="3156120" y="110412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2" name="CustomShape 36"/>
          <p:cNvSpPr/>
          <p:nvPr/>
        </p:nvSpPr>
        <p:spPr>
          <a:xfrm>
            <a:off x="2519280" y="14288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3" name="CustomShape 37"/>
          <p:cNvSpPr/>
          <p:nvPr/>
        </p:nvSpPr>
        <p:spPr>
          <a:xfrm>
            <a:off x="1984680" y="19490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94" name="CustomShape 38"/>
          <p:cNvSpPr/>
          <p:nvPr/>
        </p:nvSpPr>
        <p:spPr>
          <a:xfrm>
            <a:off x="1531080" y="247212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096" name="CustomShape 1"/>
          <p:cNvSpPr/>
          <p:nvPr/>
        </p:nvSpPr>
        <p:spPr>
          <a:xfrm>
            <a:off x="5142960" y="3970800"/>
            <a:ext cx="3743640" cy="23767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7" name="CustomShape 2"/>
          <p:cNvSpPr/>
          <p:nvPr/>
        </p:nvSpPr>
        <p:spPr>
          <a:xfrm>
            <a:off x="571320" y="3948840"/>
            <a:ext cx="3721680" cy="271584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98" name="Picture 9" descr=""/>
          <p:cNvPicPr/>
          <p:nvPr/>
        </p:nvPicPr>
        <p:blipFill>
          <a:blip r:embed="rId2"/>
          <a:stretch/>
        </p:blipFill>
        <p:spPr>
          <a:xfrm>
            <a:off x="3074760" y="1531080"/>
            <a:ext cx="2987640" cy="1993320"/>
          </a:xfrm>
          <a:prstGeom prst="rect">
            <a:avLst/>
          </a:prstGeom>
          <a:ln>
            <a:noFill/>
          </a:ln>
        </p:spPr>
      </p:pic>
      <p:sp>
        <p:nvSpPr>
          <p:cNvPr id="1099" name="Line 3"/>
          <p:cNvSpPr/>
          <p:nvPr/>
        </p:nvSpPr>
        <p:spPr>
          <a:xfrm>
            <a:off x="1959120" y="2656080"/>
            <a:ext cx="1365840" cy="86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0" name="Line 4"/>
          <p:cNvSpPr/>
          <p:nvPr/>
        </p:nvSpPr>
        <p:spPr>
          <a:xfrm>
            <a:off x="2410920" y="2122920"/>
            <a:ext cx="1147680" cy="5133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1" name="Line 5"/>
          <p:cNvSpPr/>
          <p:nvPr/>
        </p:nvSpPr>
        <p:spPr>
          <a:xfrm flipH="1" flipV="1">
            <a:off x="2970720" y="1816200"/>
            <a:ext cx="804960" cy="8514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2" name="Line 6"/>
          <p:cNvSpPr/>
          <p:nvPr/>
        </p:nvSpPr>
        <p:spPr>
          <a:xfrm flipH="1" flipV="1">
            <a:off x="3566520" y="1490400"/>
            <a:ext cx="432360" cy="122544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3" name="Line 7"/>
          <p:cNvSpPr/>
          <p:nvPr/>
        </p:nvSpPr>
        <p:spPr>
          <a:xfrm flipH="1" flipV="1">
            <a:off x="3998880" y="1319760"/>
            <a:ext cx="277920" cy="134496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4" name="Line 8"/>
          <p:cNvSpPr/>
          <p:nvPr/>
        </p:nvSpPr>
        <p:spPr>
          <a:xfrm flipV="1">
            <a:off x="4420440" y="1175040"/>
            <a:ext cx="170640" cy="14896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Line 9"/>
          <p:cNvSpPr/>
          <p:nvPr/>
        </p:nvSpPr>
        <p:spPr>
          <a:xfrm flipV="1">
            <a:off x="4621320" y="1229040"/>
            <a:ext cx="654840" cy="14166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6" name="Line 10"/>
          <p:cNvSpPr/>
          <p:nvPr/>
        </p:nvSpPr>
        <p:spPr>
          <a:xfrm flipV="1">
            <a:off x="4817160" y="1319760"/>
            <a:ext cx="1082520" cy="13960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7" name="Line 11"/>
          <p:cNvSpPr/>
          <p:nvPr/>
        </p:nvSpPr>
        <p:spPr>
          <a:xfrm flipV="1">
            <a:off x="5112720" y="1531080"/>
            <a:ext cx="1213920" cy="103032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8" name="Line 12"/>
          <p:cNvSpPr/>
          <p:nvPr/>
        </p:nvSpPr>
        <p:spPr>
          <a:xfrm flipV="1">
            <a:off x="5325120" y="1689120"/>
            <a:ext cx="1433520" cy="9756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9" name="Line 13"/>
          <p:cNvSpPr/>
          <p:nvPr/>
        </p:nvSpPr>
        <p:spPr>
          <a:xfrm flipV="1">
            <a:off x="5550840" y="2350800"/>
            <a:ext cx="1800000" cy="25128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0" name="Line 14"/>
          <p:cNvSpPr/>
          <p:nvPr/>
        </p:nvSpPr>
        <p:spPr>
          <a:xfrm>
            <a:off x="5810760" y="2666880"/>
            <a:ext cx="1949400" cy="185400"/>
          </a:xfrm>
          <a:prstGeom prst="line">
            <a:avLst/>
          </a:prstGeom>
          <a:ln>
            <a:solidFill>
              <a:srgbClr val="4a7ebb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1" name="CustomShape 15"/>
          <p:cNvSpPr/>
          <p:nvPr/>
        </p:nvSpPr>
        <p:spPr>
          <a:xfrm>
            <a:off x="559080" y="911520"/>
            <a:ext cx="8515800" cy="602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spcBef>
                <a:spcPts val="561"/>
              </a:spcBef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Assume max-priority queue: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A.KEY = 5;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H.INSERT(A);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B.KEY = 3;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H.INSERT(B);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C.KEY = 10;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H.INSERT(C);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B.KEY = 7;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H.UPDATE(B);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H.TOP();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A.KEY = 12;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H.UPDATE(A);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561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1112" name="CustomShape 16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Priority Queue (Priority Heap)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13" name="CustomShape 17"/>
          <p:cNvSpPr/>
          <p:nvPr/>
        </p:nvSpPr>
        <p:spPr>
          <a:xfrm>
            <a:off x="6243840" y="11624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4" name="CustomShape 18"/>
          <p:cNvSpPr/>
          <p:nvPr/>
        </p:nvSpPr>
        <p:spPr>
          <a:xfrm>
            <a:off x="3704400" y="89820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5" name="CustomShape 19"/>
          <p:cNvSpPr/>
          <p:nvPr/>
        </p:nvSpPr>
        <p:spPr>
          <a:xfrm>
            <a:off x="3050280" y="110016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6" name="CustomShape 20"/>
          <p:cNvSpPr/>
          <p:nvPr/>
        </p:nvSpPr>
        <p:spPr>
          <a:xfrm>
            <a:off x="2411640" y="14108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7" name="CustomShape 21"/>
          <p:cNvSpPr/>
          <p:nvPr/>
        </p:nvSpPr>
        <p:spPr>
          <a:xfrm>
            <a:off x="1881360" y="192312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8" name="CustomShape 22"/>
          <p:cNvSpPr/>
          <p:nvPr/>
        </p:nvSpPr>
        <p:spPr>
          <a:xfrm>
            <a:off x="4343040" y="80748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9" name="CustomShape 23"/>
          <p:cNvSpPr/>
          <p:nvPr/>
        </p:nvSpPr>
        <p:spPr>
          <a:xfrm>
            <a:off x="5605200" y="89820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0" name="CustomShape 24"/>
          <p:cNvSpPr/>
          <p:nvPr/>
        </p:nvSpPr>
        <p:spPr>
          <a:xfrm>
            <a:off x="7350840" y="21398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1" name="CustomShape 25"/>
          <p:cNvSpPr/>
          <p:nvPr/>
        </p:nvSpPr>
        <p:spPr>
          <a:xfrm>
            <a:off x="7695360" y="26366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2" name="CustomShape 26"/>
          <p:cNvSpPr/>
          <p:nvPr/>
        </p:nvSpPr>
        <p:spPr>
          <a:xfrm>
            <a:off x="4982040" y="80748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3" name="CustomShape 27"/>
          <p:cNvSpPr/>
          <p:nvPr/>
        </p:nvSpPr>
        <p:spPr>
          <a:xfrm>
            <a:off x="6758640" y="165888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4" name="CustomShape 28"/>
          <p:cNvSpPr/>
          <p:nvPr/>
        </p:nvSpPr>
        <p:spPr>
          <a:xfrm>
            <a:off x="1397520" y="2435040"/>
            <a:ext cx="588600" cy="42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25" name="CustomShape 29"/>
          <p:cNvSpPr/>
          <p:nvPr/>
        </p:nvSpPr>
        <p:spPr>
          <a:xfrm>
            <a:off x="7760520" y="266796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987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6" name="CustomShape 30"/>
          <p:cNvSpPr/>
          <p:nvPr/>
        </p:nvSpPr>
        <p:spPr>
          <a:xfrm>
            <a:off x="7399800" y="21344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691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7" name="CustomShape 31"/>
          <p:cNvSpPr/>
          <p:nvPr/>
        </p:nvSpPr>
        <p:spPr>
          <a:xfrm>
            <a:off x="6758640" y="165888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129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8" name="CustomShape 32"/>
          <p:cNvSpPr/>
          <p:nvPr/>
        </p:nvSpPr>
        <p:spPr>
          <a:xfrm>
            <a:off x="6268680" y="117540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29" name="CustomShape 33"/>
          <p:cNvSpPr/>
          <p:nvPr/>
        </p:nvSpPr>
        <p:spPr>
          <a:xfrm>
            <a:off x="5620680" y="89820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100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0" name="CustomShape 34"/>
          <p:cNvSpPr/>
          <p:nvPr/>
        </p:nvSpPr>
        <p:spPr>
          <a:xfrm>
            <a:off x="5005080" y="8060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62.1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1" name="CustomShape 35"/>
          <p:cNvSpPr/>
          <p:nvPr/>
        </p:nvSpPr>
        <p:spPr>
          <a:xfrm>
            <a:off x="4438800" y="82188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62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2" name="CustomShape 36"/>
          <p:cNvSpPr/>
          <p:nvPr/>
        </p:nvSpPr>
        <p:spPr>
          <a:xfrm>
            <a:off x="3776040" y="91152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59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3" name="CustomShape 37"/>
          <p:cNvSpPr/>
          <p:nvPr/>
        </p:nvSpPr>
        <p:spPr>
          <a:xfrm>
            <a:off x="3156120" y="110412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4" name="CustomShape 38"/>
          <p:cNvSpPr/>
          <p:nvPr/>
        </p:nvSpPr>
        <p:spPr>
          <a:xfrm>
            <a:off x="2519280" y="14288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34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5" name="CustomShape 39"/>
          <p:cNvSpPr/>
          <p:nvPr/>
        </p:nvSpPr>
        <p:spPr>
          <a:xfrm>
            <a:off x="1984680" y="194904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29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6" name="CustomShape 40"/>
          <p:cNvSpPr/>
          <p:nvPr/>
        </p:nvSpPr>
        <p:spPr>
          <a:xfrm>
            <a:off x="1531080" y="2472120"/>
            <a:ext cx="805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3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37" name="CustomShape 41"/>
          <p:cNvSpPr/>
          <p:nvPr/>
        </p:nvSpPr>
        <p:spPr>
          <a:xfrm>
            <a:off x="5142960" y="3948840"/>
            <a:ext cx="3783600" cy="30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H.REMOVE(C);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H.POP();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D.KEY = 4;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H.INSERT(D);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B.KEY = 2;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H.UPDATE(B);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H.REMOVE(TOP());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H.POP();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138" name="CustomShape 42"/>
          <p:cNvSpPr/>
          <p:nvPr/>
        </p:nvSpPr>
        <p:spPr>
          <a:xfrm>
            <a:off x="7734240" y="6509520"/>
            <a:ext cx="216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Michael Otte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Picture 2" descr="C:\Users\skgupta\Desktop\MRC_logo.jpg"/>
          <p:cNvPicPr/>
          <p:nvPr/>
        </p:nvPicPr>
        <p:blipFill>
          <a:blip r:embed="rId1"/>
          <a:stretch/>
        </p:blipFill>
        <p:spPr>
          <a:xfrm>
            <a:off x="18000" y="34920"/>
            <a:ext cx="2182320" cy="529200"/>
          </a:xfrm>
          <a:prstGeom prst="rect">
            <a:avLst/>
          </a:prstGeom>
          <a:ln>
            <a:noFill/>
          </a:ln>
        </p:spPr>
      </p:pic>
      <p:sp>
        <p:nvSpPr>
          <p:cNvPr id="1140" name="CustomShape 1"/>
          <p:cNvSpPr/>
          <p:nvPr/>
        </p:nvSpPr>
        <p:spPr>
          <a:xfrm>
            <a:off x="0" y="835560"/>
            <a:ext cx="8957520" cy="56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1" name="CustomShape 2"/>
          <p:cNvSpPr/>
          <p:nvPr/>
        </p:nvSpPr>
        <p:spPr>
          <a:xfrm>
            <a:off x="-57240" y="34488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Basic pseudo code for tree/graph search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2" name="CustomShape 3"/>
          <p:cNvSpPr/>
          <p:nvPr/>
        </p:nvSpPr>
        <p:spPr>
          <a:xfrm>
            <a:off x="143640" y="1215360"/>
            <a:ext cx="8957520" cy="56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lvl="1" marL="743040" indent="-2854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Algorithmic notation:   “</a:t>
            </a:r>
            <a:r>
              <a:rPr b="0" lang="en-US" sz="2800" spc="-1" strike="noStrike">
                <a:solidFill>
                  <a:srgbClr val="000000"/>
                </a:solidFill>
                <a:latin typeface="Cambria Math"/>
                <a:ea typeface="Cambria Math"/>
              </a:rPr>
              <a:t>←”  vs.  “=”</a:t>
            </a:r>
            <a:endParaRPr b="0" lang="en-US" sz="28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Cambria Math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mbria Math"/>
                <a:ea typeface="Cambria Math"/>
              </a:rPr>
              <a:t>←” </a:t>
            </a:r>
            <a:r>
              <a:rPr b="0" lang="en-US" sz="2400" spc="-1" strike="noStrike">
                <a:solidFill>
                  <a:srgbClr val="000000"/>
                </a:solidFill>
                <a:latin typeface="Cambria Math"/>
                <a:ea typeface="Cambria Math"/>
              </a:rPr>
              <a:t>assignment operator</a:t>
            </a:r>
            <a:endParaRPr b="0" lang="en-US" sz="2400" spc="-1" strike="noStrike"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A←B</a:t>
            </a: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	</a:t>
            </a:r>
            <a:endParaRPr b="0" lang="en-US" sz="2000" spc="-1" strike="noStrike"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sets the value of A to be the same as that in B</a:t>
            </a:r>
            <a:endParaRPr b="0" lang="en-US" sz="2000" spc="-1" strike="noStrike"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mbria Math"/>
                <a:ea typeface="Cambria Math"/>
              </a:rPr>
              <a:t>“</a:t>
            </a:r>
            <a:r>
              <a:rPr b="0" lang="en-US" sz="2400" spc="-1" strike="noStrike">
                <a:solidFill>
                  <a:srgbClr val="000000"/>
                </a:solidFill>
                <a:latin typeface="Cambria Math"/>
                <a:ea typeface="Cambria Math"/>
              </a:rPr>
              <a:t>=” boolean function that checks for equality</a:t>
            </a:r>
            <a:endParaRPr b="0" lang="en-US" sz="2400" spc="-1" strike="noStrike"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A=B</a:t>
            </a: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	</a:t>
            </a:r>
            <a:endParaRPr b="0" lang="en-US" sz="2000" spc="-1" strike="noStrike"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returns </a:t>
            </a:r>
            <a:r>
              <a:rPr b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true</a:t>
            </a: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 if a and b have the same value</a:t>
            </a:r>
            <a:endParaRPr b="0" lang="en-US" sz="2000" spc="-1" strike="noStrike"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returns </a:t>
            </a:r>
            <a:r>
              <a:rPr b="1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false</a:t>
            </a:r>
            <a:r>
              <a:rPr b="0" lang="en-US" sz="2000" spc="-1" strike="noStrike">
                <a:solidFill>
                  <a:srgbClr val="000000"/>
                </a:solidFill>
                <a:latin typeface="Cambria Math"/>
                <a:ea typeface="Cambria Math"/>
              </a:rPr>
              <a:t> if a and be have different values</a:t>
            </a:r>
            <a:endParaRPr b="0" lang="en-US" sz="2000" spc="-1" strike="noStrike">
              <a:latin typeface="Arial"/>
            </a:endParaRPr>
          </a:p>
          <a:p>
            <a:pPr marL="1371600">
              <a:lnSpc>
                <a:spcPct val="100000"/>
              </a:lnSpc>
              <a:spcBef>
                <a:spcPts val="400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4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4A581848-1137-4426-A603-8A4D0A76965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pic>
        <p:nvPicPr>
          <p:cNvPr id="1145" name="Picture 2" descr=""/>
          <p:cNvPicPr/>
          <p:nvPr/>
        </p:nvPicPr>
        <p:blipFill>
          <a:blip r:embed="rId1"/>
          <a:stretch/>
        </p:blipFill>
        <p:spPr>
          <a:xfrm>
            <a:off x="1068480" y="1753560"/>
            <a:ext cx="7326720" cy="4006080"/>
          </a:xfrm>
          <a:prstGeom prst="rect">
            <a:avLst/>
          </a:prstGeom>
          <a:ln>
            <a:noFill/>
          </a:ln>
        </p:spPr>
      </p:pic>
      <p:sp>
        <p:nvSpPr>
          <p:cNvPr id="1146" name="CustomShape 3"/>
          <p:cNvSpPr/>
          <p:nvPr/>
        </p:nvSpPr>
        <p:spPr>
          <a:xfrm>
            <a:off x="0" y="60552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Basic pseudo code for tree/graph search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47" name="CustomShape 4"/>
          <p:cNvSpPr/>
          <p:nvPr/>
        </p:nvSpPr>
        <p:spPr>
          <a:xfrm>
            <a:off x="2722320" y="6449760"/>
            <a:ext cx="3837960" cy="51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Calibri"/>
              </a:rPr>
              <a:t>(Source: LaValle, S. M. Planning Algorithms, 2006)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TextShape 1"/>
          <p:cNvSpPr txBox="1"/>
          <p:nvPr/>
        </p:nvSpPr>
        <p:spPr>
          <a:xfrm>
            <a:off x="849240" y="1959120"/>
            <a:ext cx="7772040" cy="146952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br/>
            <a:r>
              <a:rPr b="0" lang="en-US" sz="4400" spc="-1" strike="noStrike">
                <a:solidFill>
                  <a:srgbClr val="ff0000"/>
                </a:solidFill>
                <a:latin typeface="Calibri"/>
              </a:rPr>
              <a:t>End of Sub-S2.3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Readings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0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A11EC6D-E979-409C-A1A3-8CD820062F7C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51" name="CustomShape 3"/>
          <p:cNvSpPr/>
          <p:nvPr/>
        </p:nvSpPr>
        <p:spPr>
          <a:xfrm>
            <a:off x="5125680" y="274680"/>
            <a:ext cx="45716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Main text:</a:t>
            </a:r>
            <a:endParaRPr b="0" lang="en-US" sz="2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LaValle, Steven M.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i="1" lang="en-US" sz="2000" spc="-1" strike="noStrike">
                <a:solidFill>
                  <a:srgbClr val="000000"/>
                </a:solidFill>
                <a:latin typeface="Calibri"/>
              </a:rPr>
              <a:t>Planning Algorithms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. Cambridge University Press, 2006.</a:t>
            </a:r>
            <a:endParaRPr b="0" lang="en-U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n-US" sz="2000" spc="-1" strike="noStrike" u="sng">
                <a:solidFill>
                  <a:srgbClr val="000000"/>
                </a:solidFill>
                <a:uFillTx/>
                <a:latin typeface="Calibri"/>
              </a:rPr>
              <a:t>Available for free online: </a:t>
            </a:r>
            <a:r>
              <a:rPr b="1" lang="en-US" sz="2000" spc="-1" strike="noStrike">
                <a:solidFill>
                  <a:srgbClr val="000000"/>
                </a:solidFill>
                <a:latin typeface="Calibri"/>
              </a:rPr>
              <a:t>http://planning.cs.uiuc.edu/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152" name="Picture 10" descr="Planning Algorithms"/>
          <p:cNvPicPr/>
          <p:nvPr/>
        </p:nvPicPr>
        <p:blipFill>
          <a:blip r:embed="rId1"/>
          <a:stretch/>
        </p:blipFill>
        <p:spPr>
          <a:xfrm>
            <a:off x="5992560" y="2818800"/>
            <a:ext cx="2211480" cy="3440520"/>
          </a:xfrm>
          <a:prstGeom prst="rect">
            <a:avLst/>
          </a:prstGeom>
          <a:ln>
            <a:noFill/>
          </a:ln>
        </p:spPr>
      </p:pic>
      <p:pic>
        <p:nvPicPr>
          <p:cNvPr id="1153" name="Picture 2" descr=""/>
          <p:cNvPicPr/>
          <p:nvPr/>
        </p:nvPicPr>
        <p:blipFill>
          <a:blip r:embed="rId2"/>
          <a:srcRect l="4488" t="0" r="7498" b="68029"/>
          <a:stretch/>
        </p:blipFill>
        <p:spPr>
          <a:xfrm>
            <a:off x="271440" y="1417680"/>
            <a:ext cx="5238360" cy="1400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Readings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5" name="TextShape 2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E53B3F00-63C6-4DB3-A1EC-ED590D1104BA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1156" name="CustomShape 3"/>
          <p:cNvSpPr/>
          <p:nvPr/>
        </p:nvSpPr>
        <p:spPr>
          <a:xfrm>
            <a:off x="4935240" y="1378080"/>
            <a:ext cx="3428640" cy="196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1" lang="en-US" sz="1800" spc="-1" strike="noStrike">
                <a:solidFill>
                  <a:srgbClr val="000000"/>
                </a:solidFill>
                <a:latin typeface="Calibri"/>
              </a:rPr>
              <a:t>Main text:</a:t>
            </a:r>
            <a:endParaRPr b="0" lang="en-US" sz="18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LaValle, Steven M.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0" i="1" lang="en-US" sz="1500" spc="-1" strike="noStrike">
                <a:solidFill>
                  <a:srgbClr val="000000"/>
                </a:solidFill>
                <a:latin typeface="Calibri"/>
              </a:rPr>
              <a:t>Planning Algorithms</a:t>
            </a: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. Cambridge University Press, 2006.</a:t>
            </a:r>
            <a:endParaRPr b="0" lang="en-US" sz="1500" spc="-1" strike="noStrike"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SzPct val="80000"/>
              <a:buFont typeface="Courier New"/>
              <a:buChar char="o"/>
            </a:pPr>
            <a:r>
              <a:rPr b="1" lang="en-US" sz="1500" spc="-1" strike="noStrike" u="sng">
                <a:solidFill>
                  <a:srgbClr val="000000"/>
                </a:solidFill>
                <a:uFillTx/>
                <a:latin typeface="Calibri"/>
              </a:rPr>
              <a:t>Available for free online: </a:t>
            </a:r>
            <a:r>
              <a:rPr b="1" lang="en-US" sz="1500" spc="-1" strike="noStrike">
                <a:solidFill>
                  <a:srgbClr val="000000"/>
                </a:solidFill>
                <a:latin typeface="Calibri"/>
              </a:rPr>
              <a:t>http://planning.cs.uiuc.edu/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1157" name="Picture 10" descr="Planning Algorithms"/>
          <p:cNvPicPr/>
          <p:nvPr/>
        </p:nvPicPr>
        <p:blipFill>
          <a:blip r:embed="rId1"/>
          <a:stretch/>
        </p:blipFill>
        <p:spPr>
          <a:xfrm>
            <a:off x="5672520" y="2958480"/>
            <a:ext cx="1658520" cy="2580480"/>
          </a:xfrm>
          <a:prstGeom prst="rect">
            <a:avLst/>
          </a:prstGeom>
          <a:ln>
            <a:noFill/>
          </a:ln>
        </p:spPr>
      </p:pic>
      <p:sp>
        <p:nvSpPr>
          <p:cNvPr id="1158" name="TextShape 4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59" name="Picture 3" descr=""/>
          <p:cNvPicPr/>
          <p:nvPr/>
        </p:nvPicPr>
        <p:blipFill>
          <a:blip r:embed="rId2"/>
          <a:stretch/>
        </p:blipFill>
        <p:spPr>
          <a:xfrm>
            <a:off x="1014840" y="2178360"/>
            <a:ext cx="4171680" cy="942480"/>
          </a:xfrm>
          <a:prstGeom prst="rect">
            <a:avLst/>
          </a:prstGeom>
          <a:ln>
            <a:noFill/>
          </a:ln>
        </p:spPr>
      </p:pic>
      <p:sp>
        <p:nvSpPr>
          <p:cNvPr id="1160" name="CustomShape 5"/>
          <p:cNvSpPr/>
          <p:nvPr/>
        </p:nvSpPr>
        <p:spPr>
          <a:xfrm>
            <a:off x="986400" y="2193840"/>
            <a:ext cx="4135320" cy="41220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0" y="0"/>
            <a:ext cx="9143640" cy="99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70c0"/>
                </a:solidFill>
                <a:latin typeface="Calibri"/>
              </a:rPr>
              <a:t>Using graphs to represent the configuration space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119" name="Picture 1" descr=""/>
          <p:cNvPicPr/>
          <p:nvPr/>
        </p:nvPicPr>
        <p:blipFill>
          <a:blip r:embed="rId1"/>
          <a:stretch/>
        </p:blipFill>
        <p:spPr>
          <a:xfrm>
            <a:off x="26280" y="1907640"/>
            <a:ext cx="8550000" cy="4516920"/>
          </a:xfrm>
          <a:prstGeom prst="rect">
            <a:avLst/>
          </a:prstGeom>
          <a:ln>
            <a:noFill/>
          </a:ln>
        </p:spPr>
      </p:pic>
      <p:sp>
        <p:nvSpPr>
          <p:cNvPr id="120" name="CustomShape 2"/>
          <p:cNvSpPr/>
          <p:nvPr/>
        </p:nvSpPr>
        <p:spPr>
          <a:xfrm>
            <a:off x="139320" y="990720"/>
            <a:ext cx="900432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Graphs are a theoretical tool that represent the configuration space.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Edges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represent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trajectories.</a:t>
            </a:r>
            <a:endParaRPr b="0" lang="en-US" sz="2400" spc="-1" strike="noStrike"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Wingdings" charset="2"/>
              <a:buChar char="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Nodes </a:t>
            </a:r>
            <a:r>
              <a:rPr b="0" i="1" lang="en-US" sz="2400" spc="-1" strike="noStrike">
                <a:solidFill>
                  <a:srgbClr val="000000"/>
                </a:solidFill>
                <a:latin typeface="Calibri"/>
              </a:rPr>
              <a:t>represent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configurations.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463880" y="6478560"/>
            <a:ext cx="216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Michael Otte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39680" y="173520"/>
            <a:ext cx="8876520" cy="654732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" name="TextShape 2"/>
          <p:cNvSpPr txBox="1"/>
          <p:nvPr/>
        </p:nvSpPr>
        <p:spPr>
          <a:xfrm>
            <a:off x="139680" y="274680"/>
            <a:ext cx="8546760" cy="114264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"/>
              </a:rPr>
              <a:t>Planning (check list)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Shape 3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48000"/>
          </a:bodyPr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1: Formulate the planning problem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graph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edges and vertices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 u="sng">
                <a:solidFill>
                  <a:srgbClr val="000000"/>
                </a:solidFill>
                <a:uFillTx/>
                <a:latin typeface="Calibri"/>
              </a:rPr>
              <a:t>Step 2: Select an appropriate search strategy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3: Generate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4: Search the graph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Select a search method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480">
              <a:lnSpc>
                <a:spcPct val="10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–"/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Define a cost function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6840"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Calibri"/>
              </a:rPr>
              <a:t>Step 5: Back track to find the path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en-US" sz="2500" spc="-1" strike="noStrike">
                <a:solidFill>
                  <a:srgbClr val="000000"/>
                </a:solidFill>
                <a:latin typeface="Calibri"/>
              </a:rPr>
              <a:t>Note: generate and search the graph simultaneously</a:t>
            </a: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  <a:spcBef>
                <a:spcPts val="641"/>
              </a:spcBef>
              <a:tabLst>
                <a:tab algn="l" pos="0"/>
              </a:tabLst>
            </a:pPr>
            <a:endParaRPr b="0" lang="en-US" sz="25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TextShape 4"/>
          <p:cNvSpPr txBox="1"/>
          <p:nvPr/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CC26AD88-7AFC-4B9D-951F-D8EC22025282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34845</TotalTime>
  <Application>LibreOffice/6.4.7.2$Linux_X86_64 LibreOffice_project/40$Build-2</Application>
  <Words>2970</Words>
  <Paragraphs>678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2012-11-07T02:13:01Z</dcterms:created>
  <dc:creator>Lab Admin</dc:creator>
  <dc:description/>
  <dc:language>en-US</dc:language>
  <cp:lastModifiedBy/>
  <dcterms:modified xsi:type="dcterms:W3CDTF">2023-03-19T19:05:02Z</dcterms:modified>
  <cp:revision>1911</cp:revision>
  <dc:subject/>
  <dc:title>LECTURE 1: Discrete Graph Search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5</vt:i4>
  </property>
  <property fmtid="{D5CDD505-2E9C-101B-9397-08002B2CF9AE}" pid="7" name="Notes">
    <vt:i4>33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76</vt:i4>
  </property>
</Properties>
</file>